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9"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77" autoAdjust="0"/>
  </p:normalViewPr>
  <p:slideViewPr>
    <p:cSldViewPr>
      <p:cViewPr>
        <p:scale>
          <a:sx n="87" d="100"/>
          <a:sy n="87" d="100"/>
        </p:scale>
        <p:origin x="-197" y="5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562E0CAE-2522-4212-88AE-934C3625550D}" type="datetimeFigureOut">
              <a:rPr lang="en-US" smtClean="0"/>
              <a:t>6/22/2018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r>
              <a:rPr lang="en-US" smtClean="0"/>
              <a:t>The NEED Project</a:t>
            </a: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341C4EA3-1872-4B26-98B5-7599C61E6BD4}" type="slidenum">
              <a:rPr lang="en-US" smtClean="0"/>
              <a:t>‹#›</a:t>
            </a:fld>
            <a:endParaRPr lang="en-US"/>
          </a:p>
        </p:txBody>
      </p:sp>
    </p:spTree>
    <p:extLst>
      <p:ext uri="{BB962C8B-B14F-4D97-AF65-F5344CB8AC3E}">
        <p14:creationId xmlns:p14="http://schemas.microsoft.com/office/powerpoint/2010/main" val="38420627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BFE38CA-D253-4775-988E-F652F72F5807}" type="datetimeFigureOut">
              <a:rPr lang="en-US" smtClean="0"/>
              <a:t>6/22/2018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The NEED Project</a:t>
            </a: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0F7D2AF-671D-44DF-9A31-77C9A4BA424F}" type="slidenum">
              <a:rPr lang="en-US" smtClean="0"/>
              <a:t>‹#›</a:t>
            </a:fld>
            <a:endParaRPr lang="en-US"/>
          </a:p>
        </p:txBody>
      </p:sp>
    </p:spTree>
    <p:extLst>
      <p:ext uri="{BB962C8B-B14F-4D97-AF65-F5344CB8AC3E}">
        <p14:creationId xmlns:p14="http://schemas.microsoft.com/office/powerpoint/2010/main" val="2923983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1</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320631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27ABEB4-7300-4B59-85E7-60E9AEF27B0C}" type="slidenum">
              <a:rPr lang="en-US" sz="1200">
                <a:latin typeface="Tahoma" pitchFamily="34" charset="0"/>
              </a:rPr>
              <a:pPr eaLnBrk="1" hangingPunct="1">
                <a:defRPr/>
              </a:pPr>
              <a:t>10</a:t>
            </a:fld>
            <a:endParaRPr lang="en-US" sz="1200">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CC53F0F-A80A-4A30-A119-03738E0AC6A2}" type="slidenum">
              <a:rPr lang="en-US" sz="1200">
                <a:latin typeface="Tahoma" pitchFamily="34" charset="0"/>
              </a:rPr>
              <a:pPr eaLnBrk="1" hangingPunct="1">
                <a:defRPr/>
              </a:pPr>
              <a:t>11</a:t>
            </a:fld>
            <a:endParaRPr lang="en-US" sz="1200">
              <a:latin typeface="Tahoma"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241E0A35-A129-48B3-9010-CFEFB0977B1E}" type="slidenum">
              <a:rPr lang="en-US" sz="1200">
                <a:latin typeface="Tahoma" pitchFamily="34" charset="0"/>
              </a:rPr>
              <a:pPr eaLnBrk="1" hangingPunct="1">
                <a:defRPr/>
              </a:pPr>
              <a:t>12</a:t>
            </a:fld>
            <a:endParaRPr lang="en-US" sz="1200">
              <a:latin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9573D37-7F43-456F-A4C2-D71DBA02E334}" type="slidenum">
              <a:rPr lang="en-US" sz="1200">
                <a:latin typeface="Tahoma" pitchFamily="34" charset="0"/>
              </a:rPr>
              <a:pPr eaLnBrk="1" hangingPunct="1">
                <a:defRPr/>
              </a:pPr>
              <a:t>13</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B10C6FB-7939-4990-A632-F1CFF6603579}" type="slidenum">
              <a:rPr lang="en-US" sz="1200">
                <a:latin typeface="Tahoma" pitchFamily="34" charset="0"/>
              </a:rPr>
              <a:pPr eaLnBrk="1" hangingPunct="1">
                <a:defRPr/>
              </a:pPr>
              <a:t>14</a:t>
            </a:fld>
            <a:endParaRPr lang="en-US" sz="1200">
              <a:latin typeface="Tahoma"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A8F8A50-F49B-4527-937A-35DD2AB06D26}" type="slidenum">
              <a:rPr lang="en-US" sz="1200">
                <a:latin typeface="Tahoma" pitchFamily="34" charset="0"/>
              </a:rPr>
              <a:pPr eaLnBrk="1" hangingPunct="1">
                <a:defRPr/>
              </a:pPr>
              <a:t>15</a:t>
            </a:fld>
            <a:endParaRPr lang="en-US" sz="1200">
              <a:latin typeface="Tahoma"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D65829E-164D-4636-9D04-F853313A0A9C}" type="slidenum">
              <a:rPr lang="en-US" sz="1200">
                <a:latin typeface="Tahoma" pitchFamily="34" charset="0"/>
              </a:rPr>
              <a:pPr eaLnBrk="1" hangingPunct="1">
                <a:defRPr/>
              </a:pPr>
              <a:t>16</a:t>
            </a:fld>
            <a:endParaRPr lang="en-US" sz="1200">
              <a:latin typeface="Tahoma"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Magnetic ballasts arc at</a:t>
            </a:r>
            <a:r>
              <a:rPr lang="en-US" altLang="en-US" baseline="0" dirty="0" smtClean="0">
                <a:latin typeface="Arial" pitchFamily="34" charset="0"/>
              </a:rPr>
              <a:t> a lower frequency than electronic ballasts. Electronic ballasts therefore allow for a more efficient light that flickers less. </a:t>
            </a:r>
            <a:endParaRPr lang="en-US" altLang="en-US" dirty="0"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20EC2F7-1DC5-43DF-AD14-CAFED804DC7A}" type="slidenum">
              <a:rPr lang="en-US" sz="1200">
                <a:latin typeface="Tahoma" pitchFamily="34" charset="0"/>
              </a:rPr>
              <a:pPr eaLnBrk="1" hangingPunct="1">
                <a:defRPr/>
              </a:pPr>
              <a:t>17</a:t>
            </a:fld>
            <a:endParaRPr lang="en-US" sz="1200">
              <a:latin typeface="Tahoma"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Source: www.EnergyStar.gov</a:t>
            </a: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426115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4651E87-AC97-404C-A1EB-F5462B3F4DCC}" type="slidenum">
              <a:rPr lang="en-US" sz="1200">
                <a:latin typeface="Tahoma" pitchFamily="34" charset="0"/>
              </a:rPr>
              <a:pPr eaLnBrk="1" hangingPunct="1">
                <a:defRPr/>
              </a:pPr>
              <a:t>19</a:t>
            </a:fld>
            <a:endParaRPr lang="en-US" sz="1200">
              <a:latin typeface="Tahoma"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6733" y="4420870"/>
            <a:ext cx="5149637" cy="41903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7BCD20A-69CF-4FC5-875C-C7E0E7851B7B}" type="slidenum">
              <a:rPr lang="en-US" sz="1200">
                <a:latin typeface="Tahoma" pitchFamily="34" charset="0"/>
              </a:rPr>
              <a:pPr eaLnBrk="1" hangingPunct="1">
                <a:defRPr/>
              </a:pPr>
              <a:t>2</a:t>
            </a:fld>
            <a:endParaRPr lang="en-US" sz="1200">
              <a:latin typeface="Tahoma"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9E5CEBB9-C5BE-4417-89DF-430EA64E3A78}" type="slidenum">
              <a:rPr lang="en-US" sz="1200">
                <a:latin typeface="Tahoma" pitchFamily="34" charset="0"/>
              </a:rPr>
              <a:pPr eaLnBrk="1" hangingPunct="1">
                <a:defRPr/>
              </a:pPr>
              <a:t>20</a:t>
            </a:fld>
            <a:endParaRPr lang="en-US" sz="1200">
              <a:latin typeface="Tahoma" pitchFamily="34" charset="0"/>
            </a:endParaRPr>
          </a:p>
        </p:txBody>
      </p:sp>
      <p:sp>
        <p:nvSpPr>
          <p:cNvPr id="60419" name="Rectangle 4098"/>
          <p:cNvSpPr>
            <a:spLocks noGrp="1" noRot="1" noChangeAspect="1" noChangeArrowheads="1" noTextEdit="1"/>
          </p:cNvSpPr>
          <p:nvPr>
            <p:ph type="sldImg"/>
          </p:nvPr>
        </p:nvSpPr>
        <p:spPr>
          <a:ln/>
        </p:spPr>
      </p:sp>
      <p:sp>
        <p:nvSpPr>
          <p:cNvPr id="60420" name="Rectangle 4099"/>
          <p:cNvSpPr>
            <a:spLocks noGrp="1" noChangeArrowheads="1"/>
          </p:cNvSpPr>
          <p:nvPr>
            <p:ph type="body" idx="1"/>
          </p:nvPr>
        </p:nvSpPr>
        <p:spPr>
          <a:xfrm>
            <a:off x="936733" y="4420870"/>
            <a:ext cx="5149637" cy="41903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9E4EE73-BB43-4B48-A360-9A6A8B93A90E}" type="slidenum">
              <a:rPr lang="en-US" sz="1200">
                <a:latin typeface="Tahoma" pitchFamily="34" charset="0"/>
              </a:rPr>
              <a:pPr eaLnBrk="1" hangingPunct="1">
                <a:defRPr/>
              </a:pPr>
              <a:t>21</a:t>
            </a:fld>
            <a:endParaRPr lang="en-US" sz="1200">
              <a:latin typeface="Tahoma"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BB405C2-F3B6-46CD-9F7E-0A9E8934C7CA}" type="slidenum">
              <a:rPr lang="en-US" sz="1200">
                <a:latin typeface="Tahoma" pitchFamily="34" charset="0"/>
              </a:rPr>
              <a:pPr eaLnBrk="1" hangingPunct="1">
                <a:defRPr/>
              </a:pPr>
              <a:t>22</a:t>
            </a:fld>
            <a:endParaRPr lang="en-US" sz="1200">
              <a:latin typeface="Tahoma"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05BF249-AC98-4EB7-BEB2-D8D86658FA9F}" type="slidenum">
              <a:rPr lang="en-US" sz="1200">
                <a:latin typeface="Tahoma" pitchFamily="34" charset="0"/>
              </a:rPr>
              <a:pPr eaLnBrk="1" hangingPunct="1">
                <a:defRPr/>
              </a:pPr>
              <a:t>23</a:t>
            </a:fld>
            <a:endParaRPr lang="en-US" sz="1200">
              <a:latin typeface="Tahoma"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342883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2494311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124F0E10-404D-42A8-86BA-93EC1B2F919E}" type="slidenum">
              <a:rPr lang="en-US" sz="1200">
                <a:latin typeface="Tahoma" pitchFamily="34" charset="0"/>
              </a:rPr>
              <a:pPr eaLnBrk="1" hangingPunct="1">
                <a:defRPr/>
              </a:pPr>
              <a:t>26</a:t>
            </a:fld>
            <a:endParaRPr lang="en-US" sz="1200">
              <a:latin typeface="Tahoma"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DC57811-CF36-46A6-B2B5-D2484265D9E3}" type="slidenum">
              <a:rPr lang="en-US" sz="1200">
                <a:latin typeface="Tahoma" pitchFamily="34" charset="0"/>
              </a:rPr>
              <a:pPr eaLnBrk="1" hangingPunct="1">
                <a:defRPr/>
              </a:pPr>
              <a:t>27</a:t>
            </a:fld>
            <a:endParaRPr lang="en-US" sz="1200">
              <a:latin typeface="Tahom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1801243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376968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D2AF-671D-44DF-9A31-77C9A4BA424F}" type="slidenum">
              <a:rPr lang="en-US" smtClean="0"/>
              <a:t>3</a:t>
            </a:fld>
            <a:endParaRPr lang="en-US"/>
          </a:p>
        </p:txBody>
      </p:sp>
      <p:sp>
        <p:nvSpPr>
          <p:cNvPr id="5" name="Footer Placeholder 4"/>
          <p:cNvSpPr>
            <a:spLocks noGrp="1"/>
          </p:cNvSpPr>
          <p:nvPr>
            <p:ph type="ftr" sz="quarter" idx="11"/>
          </p:nvPr>
        </p:nvSpPr>
        <p:spPr/>
        <p:txBody>
          <a:bodyPr/>
          <a:lstStyle/>
          <a:p>
            <a:r>
              <a:rPr lang="en-US" smtClean="0"/>
              <a:t>The NEED Project</a:t>
            </a:r>
            <a:endParaRPr lang="en-US"/>
          </a:p>
        </p:txBody>
      </p:sp>
    </p:spTree>
    <p:extLst>
      <p:ext uri="{BB962C8B-B14F-4D97-AF65-F5344CB8AC3E}">
        <p14:creationId xmlns:p14="http://schemas.microsoft.com/office/powerpoint/2010/main" val="1842299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C354F8D-BE89-4E0B-AAE9-757052C8A315}" type="slidenum">
              <a:rPr lang="en-US" sz="1200">
                <a:latin typeface="Tahoma" pitchFamily="34" charset="0"/>
              </a:rPr>
              <a:pPr eaLnBrk="1" hangingPunct="1">
                <a:defRPr/>
              </a:pPr>
              <a:t>30</a:t>
            </a:fld>
            <a:endParaRPr lang="en-US" sz="1200">
              <a:latin typeface="Tahoma"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16B6A4D7-B7A8-454C-AC67-AEEB67C01CF3}" type="slidenum">
              <a:rPr lang="en-US" sz="1200">
                <a:latin typeface="Tahoma" pitchFamily="34" charset="0"/>
              </a:rPr>
              <a:pPr eaLnBrk="1" hangingPunct="1">
                <a:defRPr/>
              </a:pPr>
              <a:t>31</a:t>
            </a:fld>
            <a:endParaRPr lang="en-US" sz="1200">
              <a:latin typeface="Tahoma"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1D50A252-B447-4A6F-A68F-007F6111E267}" type="slidenum">
              <a:rPr lang="en-US" sz="1200">
                <a:latin typeface="Tahoma" pitchFamily="34" charset="0"/>
              </a:rPr>
              <a:pPr eaLnBrk="1" hangingPunct="1">
                <a:defRPr/>
              </a:pPr>
              <a:t>32</a:t>
            </a:fld>
            <a:endParaRPr lang="en-US" sz="1200">
              <a:latin typeface="Tahoma"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87D6F0D-811B-4F8D-82B5-15954A3B37F6}" type="slidenum">
              <a:rPr lang="en-US" sz="1200">
                <a:latin typeface="Tahoma" pitchFamily="34" charset="0"/>
              </a:rPr>
              <a:pPr eaLnBrk="1" hangingPunct="1">
                <a:defRPr/>
              </a:pPr>
              <a:t>4</a:t>
            </a:fld>
            <a:endParaRPr lang="en-US" sz="1200">
              <a:latin typeface="Tahom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7B45DCE-03DC-4769-A74F-AE2C7FC87A39}" type="slidenum">
              <a:rPr lang="en-US" sz="1200">
                <a:latin typeface="Tahoma" pitchFamily="34" charset="0"/>
              </a:rPr>
              <a:pPr eaLnBrk="1" hangingPunct="1">
                <a:defRPr/>
              </a:pPr>
              <a:t>5</a:t>
            </a:fld>
            <a:endParaRPr lang="en-US" sz="1200">
              <a:latin typeface="Tahoma"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8ECB9F9-1752-4CD5-A505-4FE4E0E30A6B}" type="slidenum">
              <a:rPr lang="en-US" sz="1200">
                <a:latin typeface="Tahoma" pitchFamily="34" charset="0"/>
              </a:rPr>
              <a:pPr eaLnBrk="1" hangingPunct="1">
                <a:defRPr/>
              </a:pPr>
              <a:t>6</a:t>
            </a:fld>
            <a:endParaRPr lang="en-US" sz="1200">
              <a:latin typeface="Tahom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Source:  U.S. Dept. of Energy</a:t>
            </a:r>
          </a:p>
          <a:p>
            <a:endParaRPr lang="en-US" altLang="en-US" b="1"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E2C96341-CFC2-4DBB-A62C-C32D2941F1AD}" type="slidenum">
              <a:rPr lang="en-US" sz="1200">
                <a:latin typeface="Tahoma" pitchFamily="34" charset="0"/>
              </a:rPr>
              <a:pPr eaLnBrk="1" hangingPunct="1">
                <a:defRPr/>
              </a:pPr>
              <a:t>7</a:t>
            </a:fld>
            <a:endParaRPr lang="en-US" sz="1200">
              <a:latin typeface="Tahom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9FA66C8F-18A2-47B7-8C30-1BCD7AFBAC3D}" type="slidenum">
              <a:rPr lang="en-US" sz="1200">
                <a:latin typeface="Tahoma" pitchFamily="34" charset="0"/>
              </a:rPr>
              <a:pPr eaLnBrk="1" hangingPunct="1">
                <a:defRPr/>
              </a:pPr>
              <a:t>8</a:t>
            </a:fld>
            <a:endParaRPr lang="en-US" sz="1200">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76" indent="-286182" eaLnBrk="0" hangingPunct="0">
              <a:defRPr sz="2400">
                <a:solidFill>
                  <a:schemeClr val="tx1"/>
                </a:solidFill>
                <a:latin typeface="Times New Roman" pitchFamily="18" charset="0"/>
              </a:defRPr>
            </a:lvl2pPr>
            <a:lvl3pPr marL="1144731" indent="-228946" eaLnBrk="0" hangingPunct="0">
              <a:defRPr sz="2400">
                <a:solidFill>
                  <a:schemeClr val="tx1"/>
                </a:solidFill>
                <a:latin typeface="Times New Roman" pitchFamily="18" charset="0"/>
              </a:defRPr>
            </a:lvl3pPr>
            <a:lvl4pPr marL="1602624" indent="-228946" eaLnBrk="0" hangingPunct="0">
              <a:defRPr sz="2400">
                <a:solidFill>
                  <a:schemeClr val="tx1"/>
                </a:solidFill>
                <a:latin typeface="Times New Roman" pitchFamily="18" charset="0"/>
              </a:defRPr>
            </a:lvl4pPr>
            <a:lvl5pPr marL="2060517" indent="-228946" eaLnBrk="0" hangingPunct="0">
              <a:defRPr sz="2400">
                <a:solidFill>
                  <a:schemeClr val="tx1"/>
                </a:solidFill>
                <a:latin typeface="Times New Roman" pitchFamily="18" charset="0"/>
              </a:defRPr>
            </a:lvl5pPr>
            <a:lvl6pPr marL="2518409" indent="-228946" eaLnBrk="0" fontAlgn="base" hangingPunct="0">
              <a:spcBef>
                <a:spcPct val="0"/>
              </a:spcBef>
              <a:spcAft>
                <a:spcPct val="0"/>
              </a:spcAft>
              <a:defRPr sz="2400">
                <a:solidFill>
                  <a:schemeClr val="tx1"/>
                </a:solidFill>
                <a:latin typeface="Times New Roman" pitchFamily="18" charset="0"/>
              </a:defRPr>
            </a:lvl6pPr>
            <a:lvl7pPr marL="2976301" indent="-228946" eaLnBrk="0" fontAlgn="base" hangingPunct="0">
              <a:spcBef>
                <a:spcPct val="0"/>
              </a:spcBef>
              <a:spcAft>
                <a:spcPct val="0"/>
              </a:spcAft>
              <a:defRPr sz="2400">
                <a:solidFill>
                  <a:schemeClr val="tx1"/>
                </a:solidFill>
                <a:latin typeface="Times New Roman" pitchFamily="18" charset="0"/>
              </a:defRPr>
            </a:lvl7pPr>
            <a:lvl8pPr marL="3434194" indent="-228946" eaLnBrk="0" fontAlgn="base" hangingPunct="0">
              <a:spcBef>
                <a:spcPct val="0"/>
              </a:spcBef>
              <a:spcAft>
                <a:spcPct val="0"/>
              </a:spcAft>
              <a:defRPr sz="2400">
                <a:solidFill>
                  <a:schemeClr val="tx1"/>
                </a:solidFill>
                <a:latin typeface="Times New Roman" pitchFamily="18" charset="0"/>
              </a:defRPr>
            </a:lvl8pPr>
            <a:lvl9pPr marL="3892087" indent="-2289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211126BD-DB17-4D46-83C3-7982E2BF9280}" type="slidenum">
              <a:rPr lang="en-US" sz="1200">
                <a:latin typeface="Tahoma" pitchFamily="34" charset="0"/>
              </a:rPr>
              <a:pPr eaLnBrk="1" hangingPunct="1">
                <a:defRPr/>
              </a:pPr>
              <a:t>9</a:t>
            </a:fld>
            <a:endParaRPr lang="en-US" sz="120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r>
              <a:rPr lang="en-US" smtClean="0"/>
              <a:t>The NEED Project</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7" name="Content Placeholder 2"/>
          <p:cNvSpPr>
            <a:spLocks noGrp="1"/>
          </p:cNvSpPr>
          <p:nvPr>
            <p:ph sz="half" idx="10"/>
          </p:nvPr>
        </p:nvSpPr>
        <p:spPr>
          <a:xfrm>
            <a:off x="-152400" y="-76200"/>
            <a:ext cx="9372600" cy="70104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hasCustomPrompt="1"/>
          </p:nvPr>
        </p:nvSpPr>
        <p:spPr>
          <a:xfrm>
            <a:off x="685800" y="5867400"/>
            <a:ext cx="7772400" cy="457199"/>
          </a:xfrm>
        </p:spPr>
        <p:txBody>
          <a:bodyPr/>
          <a:lstStyle>
            <a:lvl1pPr>
              <a:defRPr>
                <a:solidFill>
                  <a:srgbClr val="92D05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371600" y="6324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1721911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14669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6" name="Content Placeholder 2"/>
          <p:cNvSpPr>
            <a:spLocks noGrp="1"/>
          </p:cNvSpPr>
          <p:nvPr>
            <p:ph sz="half" idx="1"/>
          </p:nvPr>
        </p:nvSpPr>
        <p:spPr>
          <a:xfrm>
            <a:off x="457200" y="1600200"/>
            <a:ext cx="4038600" cy="4876800"/>
          </a:xfrm>
        </p:spPr>
        <p:txBody>
          <a:bodyPr/>
          <a:lstStyle>
            <a:lvl1pPr marL="342900" indent="-342900">
              <a:buFont typeface="Wingdings" pitchFamily="2" charset="2"/>
              <a:buChar char="§"/>
              <a:defRPr sz="2800"/>
            </a:lvl1pPr>
            <a:lvl2pPr>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1600201"/>
            <a:ext cx="4038600" cy="2743200"/>
          </a:xfrm>
        </p:spPr>
        <p:txBody>
          <a:bodyPr/>
          <a:lstStyle>
            <a:lvl1pPr marL="342900" indent="-342900">
              <a:buFont typeface="Wingdings" pitchFamily="2" charset="2"/>
              <a:buChar char="§"/>
              <a:defRPr sz="2800"/>
            </a:lvl1pPr>
            <a:lvl2pPr>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9" name="Content Placeholder 3"/>
          <p:cNvSpPr>
            <a:spLocks noGrp="1"/>
          </p:cNvSpPr>
          <p:nvPr>
            <p:ph sz="half" idx="11"/>
          </p:nvPr>
        </p:nvSpPr>
        <p:spPr>
          <a:xfrm>
            <a:off x="4648200" y="4495800"/>
            <a:ext cx="4038600" cy="1981200"/>
          </a:xfrm>
        </p:spPr>
        <p:txBody>
          <a:bodyPr/>
          <a:lstStyle>
            <a:lvl1pPr marL="342900" indent="-342900">
              <a:buFont typeface="Wingdings" pitchFamily="2" charset="2"/>
              <a:buChar char="§"/>
              <a:defRPr sz="2000"/>
            </a:lvl1pPr>
            <a:lvl2pPr>
              <a:defRPr sz="20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24201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5"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6" name="Content Placeholder 2"/>
          <p:cNvSpPr>
            <a:spLocks noGrp="1"/>
          </p:cNvSpPr>
          <p:nvPr>
            <p:ph sz="half" idx="1"/>
          </p:nvPr>
        </p:nvSpPr>
        <p:spPr>
          <a:xfrm>
            <a:off x="457200" y="1600200"/>
            <a:ext cx="4038600" cy="48768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1600201"/>
            <a:ext cx="4038600" cy="27432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9" name="Content Placeholder 3"/>
          <p:cNvSpPr>
            <a:spLocks noGrp="1"/>
          </p:cNvSpPr>
          <p:nvPr>
            <p:ph sz="half" idx="11"/>
          </p:nvPr>
        </p:nvSpPr>
        <p:spPr>
          <a:xfrm>
            <a:off x="4648200" y="4495800"/>
            <a:ext cx="4038600" cy="1981200"/>
          </a:xfrm>
        </p:spPr>
        <p:txBody>
          <a:bodyPr/>
          <a:lstStyle>
            <a:lvl1pPr marL="342900" indent="-342900">
              <a:buClr>
                <a:srgbClr val="92D050"/>
              </a:buClr>
              <a:buFont typeface="Wingdings" pitchFamily="2" charset="2"/>
              <a:buChar char="§"/>
              <a:defRPr sz="20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7017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2895600" cy="6096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533400"/>
            <a:ext cx="42672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1435100"/>
            <a:ext cx="3657600" cy="5194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21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002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The NEED Project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AFB3F6-6A75-4BED-BD37-8D56F1C3E28D}" type="slidenum">
              <a:rPr lang="en-US" smtClean="0"/>
              <a:t>‹#›</a:t>
            </a:fld>
            <a:endParaRPr lang="en-US"/>
          </a:p>
        </p:txBody>
      </p:sp>
    </p:spTree>
    <p:extLst>
      <p:ext uri="{BB962C8B-B14F-4D97-AF65-F5344CB8AC3E}">
        <p14:creationId xmlns:p14="http://schemas.microsoft.com/office/powerpoint/2010/main" val="10369227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383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01922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EE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6400800" cy="1752600"/>
          </a:xfrm>
        </p:spPr>
        <p:txBody>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title"/>
          </p:nvPr>
        </p:nvSpPr>
        <p:spPr>
          <a:xfrm>
            <a:off x="-152400" y="274638"/>
            <a:ext cx="9448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baseline="0">
                <a:solidFill>
                  <a:schemeClr val="tx1">
                    <a:lumMod val="50000"/>
                    <a:lumOff val="50000"/>
                  </a:schemeClr>
                </a:solidFill>
              </a:defRPr>
            </a:lvl1pPr>
          </a:lstStyle>
          <a:p>
            <a:pPr>
              <a:defRPr/>
            </a:pPr>
            <a:endParaRPr lang="en-US" dirty="0"/>
          </a:p>
        </p:txBody>
      </p:sp>
      <p:sp>
        <p:nvSpPr>
          <p:cNvPr id="5" name="Footer Placeholder 4"/>
          <p:cNvSpPr>
            <a:spLocks noGrp="1"/>
          </p:cNvSpPr>
          <p:nvPr>
            <p:ph type="ftr" sz="quarter" idx="11"/>
          </p:nvPr>
        </p:nvSpPr>
        <p:spPr>
          <a:xfrm>
            <a:off x="2743200" y="6356350"/>
            <a:ext cx="3733800" cy="365125"/>
          </a:xfrm>
          <a:prstGeom prst="rect">
            <a:avLst/>
          </a:prstGeom>
        </p:spPr>
        <p:txBody>
          <a:bodyPr/>
          <a:lstStyle>
            <a:lvl1pPr>
              <a:defRPr baseline="0">
                <a:solidFill>
                  <a:schemeClr val="tx1">
                    <a:lumMod val="50000"/>
                    <a:lumOff val="50000"/>
                  </a:schemeClr>
                </a:solidFill>
              </a:defRPr>
            </a:lvl1pPr>
          </a:lstStyle>
          <a:p>
            <a:pPr>
              <a:defRPr/>
            </a:pPr>
            <a:r>
              <a:rPr lang="en-US" smtClean="0"/>
              <a:t>The NEED Project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aseline="0">
                <a:solidFill>
                  <a:schemeClr val="tx1">
                    <a:lumMod val="50000"/>
                    <a:lumOff val="50000"/>
                  </a:schemeClr>
                </a:solidFill>
              </a:defRPr>
            </a:lvl1pPr>
          </a:lstStyle>
          <a:p>
            <a:pPr>
              <a:defRPr/>
            </a:pPr>
            <a:fld id="{9D3D5A9D-7A90-4D72-B928-758F0874E60C}" type="slidenum">
              <a:rPr lang="en-US"/>
              <a:pPr>
                <a:defRPr/>
              </a:pPr>
              <a:t>‹#›</a:t>
            </a:fld>
            <a:endParaRPr lang="en-US" dirty="0"/>
          </a:p>
        </p:txBody>
      </p:sp>
    </p:spTree>
    <p:extLst>
      <p:ext uri="{BB962C8B-B14F-4D97-AF65-F5344CB8AC3E}">
        <p14:creationId xmlns:p14="http://schemas.microsoft.com/office/powerpoint/2010/main" val="261997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743200" y="6356350"/>
            <a:ext cx="3733800" cy="365125"/>
          </a:xfrm>
          <a:prstGeom prst="rect">
            <a:avLst/>
          </a:prstGeom>
        </p:spPr>
        <p:txBody>
          <a:bodyPr/>
          <a:lstStyle>
            <a:lvl1pPr>
              <a:defRPr/>
            </a:lvl1pPr>
          </a:lstStyle>
          <a:p>
            <a:pPr>
              <a:defRPr/>
            </a:pPr>
            <a:r>
              <a:rPr lang="en-US" smtClean="0"/>
              <a:t>The NEED Project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5829C15-D5BA-40E3-9F1F-476CAD5627E9}" type="slidenum">
              <a:rPr lang="en-US"/>
              <a:pPr>
                <a:defRPr/>
              </a:pPr>
              <a:t>‹#›</a:t>
            </a:fld>
            <a:endParaRPr lang="en-US" dirty="0"/>
          </a:p>
        </p:txBody>
      </p:sp>
    </p:spTree>
    <p:extLst>
      <p:ext uri="{BB962C8B-B14F-4D97-AF65-F5344CB8AC3E}">
        <p14:creationId xmlns:p14="http://schemas.microsoft.com/office/powerpoint/2010/main" val="311637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2_Comparison">
    <p:spTree>
      <p:nvGrpSpPr>
        <p:cNvPr id="1" name=""/>
        <p:cNvGrpSpPr/>
        <p:nvPr/>
      </p:nvGrpSpPr>
      <p:grpSpPr>
        <a:xfrm>
          <a:off x="0" y="0"/>
          <a:ext cx="0" cy="0"/>
          <a:chOff x="0" y="0"/>
          <a:chExt cx="0" cy="0"/>
        </a:xfrm>
      </p:grpSpPr>
      <p:cxnSp>
        <p:nvCxnSpPr>
          <p:cNvPr id="7" name="Straight Connector 6"/>
          <p:cNvCxnSpPr/>
          <p:nvPr/>
        </p:nvCxnSpPr>
        <p:spPr>
          <a:xfrm rot="5400000">
            <a:off x="2285207" y="38092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9" name="Footer Placeholder 7"/>
          <p:cNvSpPr>
            <a:spLocks noGrp="1"/>
          </p:cNvSpPr>
          <p:nvPr>
            <p:ph type="ftr" sz="quarter" idx="11"/>
          </p:nvPr>
        </p:nvSpPr>
        <p:spPr>
          <a:xfrm>
            <a:off x="2743200" y="6356350"/>
            <a:ext cx="3733800" cy="365125"/>
          </a:xfrm>
          <a:prstGeom prst="rect">
            <a:avLst/>
          </a:prstGeom>
        </p:spPr>
        <p:txBody>
          <a:bodyPr/>
          <a:lstStyle>
            <a:lvl1pPr>
              <a:defRPr/>
            </a:lvl1pPr>
          </a:lstStyle>
          <a:p>
            <a:pPr>
              <a:defRPr/>
            </a:pPr>
            <a:r>
              <a:rPr lang="en-US" smtClean="0"/>
              <a:t>The NEED Project</a:t>
            </a:r>
            <a:endParaRPr lang="en-US"/>
          </a:p>
        </p:txBody>
      </p:sp>
      <p:sp>
        <p:nvSpPr>
          <p:cNvPr id="10"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7F64AF7-B91F-4924-A27D-568A685AF285}" type="slidenum">
              <a:rPr lang="en-US"/>
              <a:pPr>
                <a:defRPr/>
              </a:pPr>
              <a:t>‹#›</a:t>
            </a:fld>
            <a:endParaRPr lang="en-US"/>
          </a:p>
        </p:txBody>
      </p:sp>
    </p:spTree>
    <p:extLst>
      <p:ext uri="{BB962C8B-B14F-4D97-AF65-F5344CB8AC3E}">
        <p14:creationId xmlns:p14="http://schemas.microsoft.com/office/powerpoint/2010/main" val="238365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7772400" cy="457199"/>
          </a:xfrm>
        </p:spPr>
        <p:txBody>
          <a:bodyPr/>
          <a:lstStyle>
            <a:lvl1pPr>
              <a:defRPr>
                <a:solidFill>
                  <a:srgbClr val="92D05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295400" y="9144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7" name="Content Placeholder 2"/>
          <p:cNvSpPr>
            <a:spLocks noGrp="1"/>
          </p:cNvSpPr>
          <p:nvPr>
            <p:ph sz="half" idx="10"/>
          </p:nvPr>
        </p:nvSpPr>
        <p:spPr>
          <a:xfrm>
            <a:off x="-76200" y="1676400"/>
            <a:ext cx="9372600" cy="4876800"/>
          </a:xfrm>
        </p:spPr>
        <p:txBody>
          <a:bodyPr/>
          <a:lstStyle>
            <a:lvl1pPr marL="0" indent="0">
              <a:buNone/>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31395492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2442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cxnSp>
        <p:nvCxnSpPr>
          <p:cNvPr id="5" name="Straight Connector 4"/>
          <p:cNvCxnSpPr/>
          <p:nvPr/>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209007" y="38854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5"/>
          <p:cNvSpPr>
            <a:spLocks noGrp="1"/>
          </p:cNvSpPr>
          <p:nvPr>
            <p:ph type="ftr" sz="quarter" idx="11"/>
          </p:nvPr>
        </p:nvSpPr>
        <p:spPr>
          <a:xfrm>
            <a:off x="2743200" y="6356350"/>
            <a:ext cx="3733800" cy="365125"/>
          </a:xfrm>
          <a:prstGeom prst="rect">
            <a:avLst/>
          </a:prstGeom>
        </p:spPr>
        <p:txBody>
          <a:bodyPr/>
          <a:lstStyle>
            <a:lvl1pPr>
              <a:defRPr/>
            </a:lvl1pPr>
          </a:lstStyle>
          <a:p>
            <a:pPr>
              <a:defRPr/>
            </a:pPr>
            <a:r>
              <a:rPr lang="en-US" smtClean="0"/>
              <a:t>The NEED Project</a:t>
            </a:r>
            <a:endParaRPr lang="en-US"/>
          </a:p>
        </p:txBody>
      </p:sp>
      <p:sp>
        <p:nvSpPr>
          <p:cNvPr id="9"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48D17AE-87D3-4583-9D93-4D05D5468734}" type="slidenum">
              <a:rPr lang="en-US"/>
              <a:pPr>
                <a:defRPr/>
              </a:pPr>
              <a:t>‹#›</a:t>
            </a:fld>
            <a:endParaRPr lang="en-US"/>
          </a:p>
        </p:txBody>
      </p:sp>
    </p:spTree>
    <p:extLst>
      <p:ext uri="{BB962C8B-B14F-4D97-AF65-F5344CB8AC3E}">
        <p14:creationId xmlns:p14="http://schemas.microsoft.com/office/powerpoint/2010/main" val="1434019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2743200" y="6356350"/>
            <a:ext cx="3733800" cy="365125"/>
          </a:xfrm>
          <a:prstGeom prst="rect">
            <a:avLst/>
          </a:prstGeom>
        </p:spPr>
        <p:txBody>
          <a:bodyPr/>
          <a:lstStyle>
            <a:lvl1pPr>
              <a:defRPr/>
            </a:lvl1pPr>
          </a:lstStyle>
          <a:p>
            <a:pPr>
              <a:defRPr/>
            </a:pPr>
            <a:r>
              <a:rPr lang="en-US" smtClean="0"/>
              <a:t>The NEED Project</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EBBCAC-A589-4721-87F7-6DBE63E8F8BA}" type="slidenum">
              <a:rPr lang="en-US"/>
              <a:pPr>
                <a:defRPr/>
              </a:pPr>
              <a:t>‹#›</a:t>
            </a:fld>
            <a:endParaRPr lang="en-US" dirty="0"/>
          </a:p>
        </p:txBody>
      </p:sp>
    </p:spTree>
    <p:extLst>
      <p:ext uri="{BB962C8B-B14F-4D97-AF65-F5344CB8AC3E}">
        <p14:creationId xmlns:p14="http://schemas.microsoft.com/office/powerpoint/2010/main" val="376172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0" hasCustomPrompt="1"/>
          </p:nvPr>
        </p:nvSpPr>
        <p:spPr>
          <a:xfrm>
            <a:off x="11430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24776752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381000" y="304800"/>
            <a:ext cx="9982200" cy="1143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92D050"/>
              </a:buClr>
              <a:buFont typeface="Wingdings" pitchFamily="2" charset="2"/>
              <a:buChar char="§"/>
              <a:defRPr>
                <a:solidFill>
                  <a:schemeClr val="tx1"/>
                </a:solidFill>
              </a:defRPr>
            </a:lvl1pPr>
            <a:lvl2pPr marL="742950" indent="-285750">
              <a:buClr>
                <a:srgbClr val="92D050"/>
              </a:buClr>
              <a:buFont typeface="Arial" pitchFamily="34" charset="0"/>
              <a:buChar char="•"/>
              <a:defRPr>
                <a:solidFill>
                  <a:schemeClr val="tx1"/>
                </a:solidFill>
              </a:defRPr>
            </a:lvl2pPr>
            <a:lvl3pPr marL="1143000" indent="-228600">
              <a:buClr>
                <a:srgbClr val="92D050"/>
              </a:buClr>
              <a:buFont typeface="Wingdings" pitchFamily="2" charset="2"/>
              <a:buChar char="§"/>
              <a:defRPr>
                <a:solidFill>
                  <a:schemeClr val="tx1"/>
                </a:solidFill>
              </a:defRPr>
            </a:lvl3pPr>
            <a:lvl4pPr marL="1600200" indent="-228600">
              <a:buClr>
                <a:srgbClr val="92D050"/>
              </a:buClr>
              <a:buFont typeface="Arial" pitchFamily="34" charset="0"/>
              <a:buChar char="•"/>
              <a:defRPr>
                <a:solidFill>
                  <a:schemeClr val="tx1"/>
                </a:solidFill>
              </a:defRPr>
            </a:lvl4pPr>
            <a:lvl5pPr>
              <a:buClr>
                <a:srgbClr val="92D05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0" hasCustomPrompt="1"/>
          </p:nvPr>
        </p:nvSpPr>
        <p:spPr>
          <a:xfrm>
            <a:off x="11430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3753642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324600" cy="838199"/>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2" y="1828801"/>
            <a:ext cx="7812087" cy="1295399"/>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919420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2675809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9530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6" name="Content Placeholder 2"/>
          <p:cNvSpPr>
            <a:spLocks noGrp="1"/>
          </p:cNvSpPr>
          <p:nvPr>
            <p:ph sz="half" idx="11"/>
          </p:nvPr>
        </p:nvSpPr>
        <p:spPr>
          <a:xfrm>
            <a:off x="4648200" y="1600200"/>
            <a:ext cx="4038600" cy="49530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27862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92362"/>
            <a:ext cx="4040188" cy="408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392362"/>
            <a:ext cx="4041775" cy="408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ubtitle 2"/>
          <p:cNvSpPr>
            <a:spLocks noGrp="1"/>
          </p:cNvSpPr>
          <p:nvPr>
            <p:ph type="subTitle" idx="10" hasCustomPrompt="1"/>
          </p:nvPr>
        </p:nvSpPr>
        <p:spPr>
          <a:xfrm>
            <a:off x="12954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163058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 name="Title 1"/>
          <p:cNvSpPr>
            <a:spLocks noGrp="1"/>
          </p:cNvSpPr>
          <p:nvPr>
            <p:ph type="title"/>
          </p:nvPr>
        </p:nvSpPr>
        <p:spPr>
          <a:xfrm>
            <a:off x="457200" y="381000"/>
            <a:ext cx="8229600" cy="60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92362"/>
            <a:ext cx="4040188" cy="4084638"/>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Arial" pitchFamily="34" charset="0"/>
              <a:buChar char="•"/>
              <a:defRPr sz="1600">
                <a:solidFill>
                  <a:schemeClr val="tx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752600"/>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392362"/>
            <a:ext cx="4041775" cy="4084638"/>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Arial" pitchFamily="34" charset="0"/>
              <a:buChar char="•"/>
              <a:defRPr sz="1600">
                <a:solidFill>
                  <a:schemeClr val="tx1"/>
                </a:solidFill>
              </a:defRPr>
            </a:lvl4pPr>
            <a:lvl5pPr>
              <a:buClr>
                <a:srgbClr val="92D050"/>
              </a:buCl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ubtitle 2"/>
          <p:cNvSpPr>
            <a:spLocks noGrp="1"/>
          </p:cNvSpPr>
          <p:nvPr>
            <p:ph type="subTitle" idx="10" hasCustomPrompt="1"/>
          </p:nvPr>
        </p:nvSpPr>
        <p:spPr>
          <a:xfrm>
            <a:off x="12954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23250519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0590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2" r:id="rId7"/>
    <p:sldLayoutId id="2147483653" r:id="rId8"/>
    <p:sldLayoutId id="2147483663" r:id="rId9"/>
    <p:sldLayoutId id="2147483654" r:id="rId10"/>
    <p:sldLayoutId id="2147483655" r:id="rId11"/>
    <p:sldLayoutId id="2147483664" r:id="rId12"/>
    <p:sldLayoutId id="2147483656" r:id="rId13"/>
    <p:sldLayoutId id="2147483657" r:id="rId14"/>
    <p:sldLayoutId id="2147483658" r:id="rId15"/>
    <p:sldLayoutId id="2147483659"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hf sldNum="0" hdr="0" dt="0"/>
  <p:txStyles>
    <p:titleStyle>
      <a:lvl1pPr algn="ctr" defTabSz="914400" rtl="0" eaLnBrk="1" latinLnBrk="0" hangingPunct="1">
        <a:spcBef>
          <a:spcPct val="0"/>
        </a:spcBef>
        <a:buNone/>
        <a:defRPr sz="3600" b="1" kern="1200">
          <a:solidFill>
            <a:srgbClr val="92D0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w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nergystar.gov/index.cfm?fuseaction=labeled_buildings.showBuildingResults&amp;building_type_id=334&amp;s_code=ALL&amp;profiles=0&amp;also_search_id=NON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452752" y="-76200"/>
            <a:ext cx="10130152" cy="6965853"/>
          </a:xfrm>
        </p:spPr>
      </p:pic>
      <p:sp>
        <p:nvSpPr>
          <p:cNvPr id="5" name="Rectangle 4"/>
          <p:cNvSpPr/>
          <p:nvPr/>
        </p:nvSpPr>
        <p:spPr>
          <a:xfrm>
            <a:off x="-304800" y="5715000"/>
            <a:ext cx="9982200" cy="9906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 name="Title 1"/>
          <p:cNvSpPr>
            <a:spLocks noGrp="1"/>
          </p:cNvSpPr>
          <p:nvPr>
            <p:ph type="ctrTitle"/>
          </p:nvPr>
        </p:nvSpPr>
        <p:spPr>
          <a:xfrm>
            <a:off x="702099" y="5791200"/>
            <a:ext cx="7772400" cy="457199"/>
          </a:xfrm>
        </p:spPr>
        <p:txBody>
          <a:bodyPr>
            <a:noAutofit/>
          </a:bodyPr>
          <a:lstStyle/>
          <a:p>
            <a:r>
              <a:rPr lang="en-US" sz="4000" dirty="0" smtClean="0"/>
              <a:t>Exploring Energy Management</a:t>
            </a:r>
            <a:endParaRPr lang="en-US"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362200"/>
            <a:ext cx="4147399" cy="3204808"/>
          </a:xfrm>
          <a:prstGeom prst="rect">
            <a:avLst/>
          </a:prstGeom>
        </p:spPr>
      </p:pic>
      <p:sp>
        <p:nvSpPr>
          <p:cNvPr id="15" name="Subtitle 14"/>
          <p:cNvSpPr>
            <a:spLocks noGrp="1"/>
          </p:cNvSpPr>
          <p:nvPr>
            <p:ph type="subTitle" idx="1"/>
          </p:nvPr>
        </p:nvSpPr>
        <p:spPr/>
        <p:txBody>
          <a:bodyPr>
            <a:normAutofit fontScale="92500" lnSpcReduction="20000"/>
          </a:bodyPr>
          <a:lstStyle/>
          <a:p>
            <a:endParaRPr lang="en-US"/>
          </a:p>
        </p:txBody>
      </p:sp>
    </p:spTree>
    <p:extLst>
      <p:ext uri="{BB962C8B-B14F-4D97-AF65-F5344CB8AC3E}">
        <p14:creationId xmlns:p14="http://schemas.microsoft.com/office/powerpoint/2010/main" val="355257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524000"/>
            <a:ext cx="70104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855663" indent="-619125"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buClr>
                <a:srgbClr val="92D050"/>
              </a:buClr>
            </a:pPr>
            <a:r>
              <a:rPr lang="en-US" altLang="en-US" sz="3200" dirty="0">
                <a:latin typeface="+mn-lt"/>
              </a:rPr>
              <a:t>The </a:t>
            </a:r>
            <a:r>
              <a:rPr lang="en-US" altLang="en-US" sz="3200" dirty="0" smtClean="0">
                <a:latin typeface="+mn-lt"/>
              </a:rPr>
              <a:t>envelope </a:t>
            </a:r>
            <a:r>
              <a:rPr lang="en-US" altLang="en-US" sz="3200" dirty="0">
                <a:latin typeface="+mn-lt"/>
              </a:rPr>
              <a:t>should limit:</a:t>
            </a:r>
          </a:p>
          <a:p>
            <a:pPr marL="457200" indent="-457200">
              <a:buClr>
                <a:srgbClr val="92D050"/>
              </a:buClr>
              <a:buFont typeface="Wingdings" panose="05000000000000000000" pitchFamily="2" charset="2"/>
              <a:buChar char="§"/>
            </a:pPr>
            <a:endParaRPr lang="en-US" altLang="en-US" sz="3200" dirty="0">
              <a:latin typeface="+mn-lt"/>
            </a:endParaRPr>
          </a:p>
          <a:p>
            <a:pPr lvl="1">
              <a:buClr>
                <a:srgbClr val="92D050"/>
              </a:buClr>
              <a:buFont typeface="Wingdings" panose="05000000000000000000" pitchFamily="2" charset="2"/>
              <a:buChar char="§"/>
            </a:pPr>
            <a:r>
              <a:rPr lang="en-US" altLang="en-US" sz="3200" dirty="0">
                <a:latin typeface="+mn-lt"/>
              </a:rPr>
              <a:t>The amount of </a:t>
            </a:r>
            <a:r>
              <a:rPr lang="en-US" altLang="en-US" sz="3200" dirty="0" smtClean="0">
                <a:latin typeface="+mn-lt"/>
              </a:rPr>
              <a:t>thermal energy </a:t>
            </a:r>
            <a:r>
              <a:rPr lang="en-US" altLang="en-US" sz="3200" dirty="0">
                <a:latin typeface="+mn-lt"/>
              </a:rPr>
              <a:t>conducting through</a:t>
            </a:r>
            <a:r>
              <a:rPr lang="en-US" altLang="en-US" sz="3200" dirty="0" smtClean="0">
                <a:latin typeface="+mn-lt"/>
              </a:rPr>
              <a:t>.</a:t>
            </a:r>
          </a:p>
          <a:p>
            <a:pPr lvl="1">
              <a:buClr>
                <a:srgbClr val="92D050"/>
              </a:buClr>
              <a:buFont typeface="Wingdings" panose="05000000000000000000" pitchFamily="2" charset="2"/>
              <a:buChar char="§"/>
            </a:pPr>
            <a:endParaRPr lang="en-US" altLang="en-US" sz="3200" dirty="0">
              <a:latin typeface="+mn-lt"/>
            </a:endParaRPr>
          </a:p>
          <a:p>
            <a:pPr lvl="1">
              <a:buClr>
                <a:srgbClr val="92D050"/>
              </a:buClr>
              <a:buFont typeface="Wingdings" panose="05000000000000000000" pitchFamily="2" charset="2"/>
              <a:buChar char="§"/>
            </a:pPr>
            <a:r>
              <a:rPr lang="en-US" altLang="en-US" sz="3200" dirty="0">
                <a:latin typeface="+mn-lt"/>
              </a:rPr>
              <a:t>The amount of air that moves in and out of the building.</a:t>
            </a:r>
          </a:p>
          <a:p>
            <a:pPr lvl="1"/>
            <a:endParaRPr lang="en-US" altLang="en-US" sz="3200" dirty="0">
              <a:solidFill>
                <a:schemeClr val="tx2"/>
              </a:solidFill>
              <a:latin typeface="Tahoma" pitchFamily="34" charset="0"/>
            </a:endParaRPr>
          </a:p>
        </p:txBody>
      </p:sp>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The Building Envelope</a:t>
            </a:r>
            <a:endParaRPr lang="en-US" dirty="0"/>
          </a:p>
        </p:txBody>
      </p:sp>
      <p:sp>
        <p:nvSpPr>
          <p:cNvPr id="3" name="Subtitle 2"/>
          <p:cNvSpPr>
            <a:spLocks noGrp="1"/>
          </p:cNvSpPr>
          <p:nvPr>
            <p:ph type="subTitle" idx="10"/>
          </p:nvPr>
        </p:nvSpPr>
        <p:spPr/>
        <p:txBody>
          <a:bodyPr>
            <a:normAutofit fontScale="92500" lnSpcReduction="20000"/>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1666" name="Picture 2" descr="MVC-002X"/>
          <p:cNvPicPr>
            <a:picLocks noChangeAspect="1" noChangeArrowheads="1"/>
          </p:cNvPicPr>
          <p:nvPr/>
        </p:nvPicPr>
        <p:blipFill>
          <a:blip r:embed="rId3" cstate="print"/>
          <a:srcRect/>
          <a:stretch>
            <a:fillRect/>
          </a:stretch>
        </p:blipFill>
        <p:spPr bwMode="auto">
          <a:xfrm>
            <a:off x="5867400" y="3886200"/>
            <a:ext cx="3124200" cy="2343150"/>
          </a:xfrm>
          <a:prstGeom prst="rect">
            <a:avLst/>
          </a:prstGeom>
          <a:noFill/>
          <a:effectLst>
            <a:softEdge rad="63500"/>
          </a:effectLst>
        </p:spPr>
      </p:pic>
      <p:pic>
        <p:nvPicPr>
          <p:cNvPr id="4081667" name="Picture 3" descr="Mvc-009l"/>
          <p:cNvPicPr>
            <a:picLocks noChangeAspect="1" noChangeArrowheads="1"/>
          </p:cNvPicPr>
          <p:nvPr/>
        </p:nvPicPr>
        <p:blipFill>
          <a:blip r:embed="rId4" cstate="print"/>
          <a:srcRect/>
          <a:stretch>
            <a:fillRect/>
          </a:stretch>
        </p:blipFill>
        <p:spPr bwMode="auto">
          <a:xfrm>
            <a:off x="3314700" y="2438400"/>
            <a:ext cx="2514600" cy="3352800"/>
          </a:xfrm>
          <a:prstGeom prst="rect">
            <a:avLst/>
          </a:prstGeom>
          <a:noFill/>
          <a:effectLst>
            <a:softEdge rad="63500"/>
          </a:effectLst>
        </p:spPr>
      </p:pic>
      <p:sp>
        <p:nvSpPr>
          <p:cNvPr id="4081668" name="Text Box 4"/>
          <p:cNvSpPr txBox="1">
            <a:spLocks noChangeArrowheads="1"/>
          </p:cNvSpPr>
          <p:nvPr/>
        </p:nvSpPr>
        <p:spPr bwMode="auto">
          <a:xfrm>
            <a:off x="2514600" y="5867400"/>
            <a:ext cx="35814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dirty="0">
                <a:cs typeface="+mn-cs"/>
              </a:rPr>
              <a:t>Windows</a:t>
            </a:r>
            <a:r>
              <a:rPr lang="en-US" b="1" dirty="0">
                <a:solidFill>
                  <a:srgbClr val="FFFFFF"/>
                </a:solidFill>
                <a:effectLst>
                  <a:outerShdw blurRad="38100" dist="38100" dir="2700000" algn="tl">
                    <a:srgbClr val="000000"/>
                  </a:outerShdw>
                </a:effectLst>
                <a:cs typeface="+mn-cs"/>
              </a:rPr>
              <a:t> </a:t>
            </a:r>
            <a:r>
              <a:rPr lang="en-US" sz="3200" dirty="0">
                <a:cs typeface="+mn-cs"/>
              </a:rPr>
              <a:t>left open</a:t>
            </a:r>
          </a:p>
        </p:txBody>
      </p:sp>
      <p:sp>
        <p:nvSpPr>
          <p:cNvPr id="20485" name="Text Box 5"/>
          <p:cNvSpPr txBox="1">
            <a:spLocks noChangeArrowheads="1"/>
          </p:cNvSpPr>
          <p:nvPr/>
        </p:nvSpPr>
        <p:spPr bwMode="auto">
          <a:xfrm>
            <a:off x="6019800" y="2819400"/>
            <a:ext cx="289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altLang="en-US" sz="3200" dirty="0">
                <a:latin typeface="+mn-lt"/>
              </a:rPr>
              <a:t>Single-paned windows</a:t>
            </a:r>
          </a:p>
        </p:txBody>
      </p:sp>
      <p:pic>
        <p:nvPicPr>
          <p:cNvPr id="4081670" name="Picture 6" descr="MVC-005L"/>
          <p:cNvPicPr>
            <a:picLocks noChangeAspect="1" noChangeArrowheads="1"/>
          </p:cNvPicPr>
          <p:nvPr/>
        </p:nvPicPr>
        <p:blipFill>
          <a:blip r:embed="rId5" cstate="print"/>
          <a:srcRect/>
          <a:stretch>
            <a:fillRect/>
          </a:stretch>
        </p:blipFill>
        <p:spPr bwMode="auto">
          <a:xfrm>
            <a:off x="457200" y="3657600"/>
            <a:ext cx="2438400" cy="1828800"/>
          </a:xfrm>
          <a:prstGeom prst="rect">
            <a:avLst/>
          </a:prstGeom>
          <a:noFill/>
          <a:effectLst>
            <a:softEdge rad="63500"/>
          </a:effectLst>
        </p:spPr>
      </p:pic>
      <p:sp>
        <p:nvSpPr>
          <p:cNvPr id="20487" name="Text Box 7"/>
          <p:cNvSpPr txBox="1">
            <a:spLocks noChangeArrowheads="1"/>
          </p:cNvSpPr>
          <p:nvPr/>
        </p:nvSpPr>
        <p:spPr bwMode="auto">
          <a:xfrm>
            <a:off x="152400" y="2438400"/>
            <a:ext cx="320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altLang="en-US" sz="3200" dirty="0">
                <a:latin typeface="+mn-lt"/>
              </a:rPr>
              <a:t>Inadequate </a:t>
            </a:r>
            <a:r>
              <a:rPr lang="en-US" altLang="en-US" sz="3200" dirty="0" err="1" smtClean="0">
                <a:latin typeface="+mn-lt"/>
              </a:rPr>
              <a:t>weatherstripping</a:t>
            </a:r>
            <a:endParaRPr lang="en-US" altLang="en-US" sz="3200" dirty="0">
              <a:latin typeface="+mn-lt"/>
            </a:endParaRPr>
          </a:p>
        </p:txBody>
      </p:sp>
      <p:sp>
        <p:nvSpPr>
          <p:cNvPr id="9" name="Title 8"/>
          <p:cNvSpPr>
            <a:spLocks noGrp="1"/>
          </p:cNvSpPr>
          <p:nvPr>
            <p:ph type="title"/>
          </p:nvPr>
        </p:nvSpPr>
        <p:spPr/>
        <p:txBody>
          <a:bodyPr>
            <a:normAutofit/>
          </a:bodyPr>
          <a:lstStyle/>
          <a:p>
            <a:pPr algn="ctr" eaLnBrk="1" fontAlgn="auto" hangingPunct="1">
              <a:spcAft>
                <a:spcPts val="0"/>
              </a:spcAft>
              <a:defRPr/>
            </a:pPr>
            <a:r>
              <a:rPr lang="en-US" dirty="0" smtClean="0"/>
              <a:t>Savings Opportunities: Building Envelope</a:t>
            </a:r>
            <a:endParaRPr lang="en-US" dirty="0"/>
          </a:p>
        </p:txBody>
      </p:sp>
      <p:sp>
        <p:nvSpPr>
          <p:cNvPr id="2" name="Footer Placeholder 1"/>
          <p:cNvSpPr>
            <a:spLocks noGrp="1"/>
          </p:cNvSpPr>
          <p:nvPr>
            <p:ph type="ftr" sz="quarter" idx="11"/>
          </p:nvPr>
        </p:nvSpPr>
        <p:spPr/>
        <p:txBody>
          <a:bodyPr/>
          <a:lstStyle/>
          <a:p>
            <a:pPr algn="ctr">
              <a:defRPr/>
            </a:pPr>
            <a:r>
              <a:rPr lang="en-US" dirty="0" smtClean="0"/>
              <a:t>The NEED Project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5892" name="Picture 4" descr="SY0078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971800"/>
            <a:ext cx="19304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5893" name="Picture 5" descr="SY0078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572000"/>
            <a:ext cx="1981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6"/>
          <p:cNvSpPr>
            <a:spLocks noChangeArrowheads="1"/>
          </p:cNvSpPr>
          <p:nvPr/>
        </p:nvSpPr>
        <p:spPr bwMode="auto">
          <a:xfrm>
            <a:off x="457200" y="16764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457200" indent="-457200" eaLnBrk="1" hangingPunct="1">
              <a:spcBef>
                <a:spcPct val="20000"/>
              </a:spcBef>
              <a:buClr>
                <a:srgbClr val="92D050"/>
              </a:buClr>
              <a:buFont typeface="Wingdings" panose="05000000000000000000" pitchFamily="2" charset="2"/>
              <a:buChar char="§"/>
            </a:pPr>
            <a:r>
              <a:rPr lang="en-US" altLang="en-US" sz="3200" u="sng" dirty="0">
                <a:latin typeface="+mn-lt"/>
                <a:cs typeface="Tahoma" pitchFamily="34" charset="0"/>
              </a:rPr>
              <a:t>H</a:t>
            </a:r>
            <a:r>
              <a:rPr lang="en-US" altLang="en-US" sz="3200" dirty="0">
                <a:latin typeface="+mn-lt"/>
                <a:cs typeface="Tahoma" pitchFamily="34" charset="0"/>
              </a:rPr>
              <a:t>eating System (boiler, furnace)</a:t>
            </a:r>
          </a:p>
          <a:p>
            <a:pPr marL="457200" indent="-457200" eaLnBrk="1" hangingPunct="1">
              <a:spcBef>
                <a:spcPct val="20000"/>
              </a:spcBef>
              <a:buClr>
                <a:srgbClr val="92D050"/>
              </a:buClr>
              <a:buFont typeface="Wingdings" panose="05000000000000000000" pitchFamily="2" charset="2"/>
              <a:buChar char="§"/>
            </a:pPr>
            <a:r>
              <a:rPr lang="en-US" altLang="en-US" sz="3200" u="sng" dirty="0" smtClean="0">
                <a:latin typeface="+mn-lt"/>
                <a:cs typeface="Tahoma" pitchFamily="34" charset="0"/>
              </a:rPr>
              <a:t>V</a:t>
            </a:r>
            <a:r>
              <a:rPr lang="en-US" altLang="en-US" sz="3200" dirty="0" smtClean="0">
                <a:latin typeface="+mn-lt"/>
                <a:cs typeface="Tahoma" pitchFamily="34" charset="0"/>
              </a:rPr>
              <a:t>entilation System</a:t>
            </a:r>
          </a:p>
          <a:p>
            <a:pPr marL="457200" indent="-457200" eaLnBrk="1" hangingPunct="1">
              <a:spcBef>
                <a:spcPct val="20000"/>
              </a:spcBef>
              <a:buClr>
                <a:srgbClr val="92D050"/>
              </a:buClr>
              <a:buFont typeface="Wingdings" panose="05000000000000000000" pitchFamily="2" charset="2"/>
              <a:buChar char="§"/>
            </a:pPr>
            <a:r>
              <a:rPr lang="en-US" altLang="en-US" sz="3200" u="sng" dirty="0" smtClean="0">
                <a:latin typeface="+mn-lt"/>
                <a:cs typeface="Tahoma" pitchFamily="34" charset="0"/>
              </a:rPr>
              <a:t>A</a:t>
            </a:r>
            <a:r>
              <a:rPr lang="en-US" altLang="en-US" sz="3200" dirty="0" smtClean="0">
                <a:latin typeface="+mn-lt"/>
                <a:cs typeface="Tahoma" pitchFamily="34" charset="0"/>
              </a:rPr>
              <a:t>ir </a:t>
            </a:r>
            <a:r>
              <a:rPr lang="en-US" altLang="en-US" sz="3200" u="sng" dirty="0">
                <a:latin typeface="+mn-lt"/>
                <a:cs typeface="Tahoma" pitchFamily="34" charset="0"/>
              </a:rPr>
              <a:t>C</a:t>
            </a:r>
            <a:r>
              <a:rPr lang="en-US" altLang="en-US" sz="3200" dirty="0">
                <a:latin typeface="+mn-lt"/>
                <a:cs typeface="Tahoma" pitchFamily="34" charset="0"/>
              </a:rPr>
              <a:t>onditioning (chillers)</a:t>
            </a:r>
          </a:p>
          <a:p>
            <a:pPr marL="457200" indent="-457200" eaLnBrk="1" hangingPunct="1">
              <a:spcBef>
                <a:spcPct val="20000"/>
              </a:spcBef>
              <a:buClr>
                <a:srgbClr val="92D050"/>
              </a:buClr>
              <a:buFont typeface="Wingdings" panose="05000000000000000000" pitchFamily="2" charset="2"/>
              <a:buChar char="§"/>
            </a:pPr>
            <a:r>
              <a:rPr lang="en-US" altLang="en-US" sz="3200" dirty="0">
                <a:latin typeface="+mn-lt"/>
                <a:cs typeface="Tahoma" pitchFamily="34" charset="0"/>
              </a:rPr>
              <a:t>Hot Water </a:t>
            </a:r>
          </a:p>
          <a:p>
            <a:pPr marL="457200" indent="-457200" eaLnBrk="1" hangingPunct="1">
              <a:spcBef>
                <a:spcPct val="20000"/>
              </a:spcBef>
              <a:buClr>
                <a:srgbClr val="92D050"/>
              </a:buClr>
              <a:buFont typeface="Wingdings" panose="05000000000000000000" pitchFamily="2" charset="2"/>
              <a:buChar char="§"/>
            </a:pPr>
            <a:r>
              <a:rPr lang="en-US" altLang="en-US" sz="3200" dirty="0" smtClean="0">
                <a:latin typeface="+mn-lt"/>
                <a:cs typeface="Tahoma" pitchFamily="34" charset="0"/>
              </a:rPr>
              <a:t>Thermostats</a:t>
            </a:r>
            <a:endParaRPr lang="en-US" altLang="en-US" sz="3200" dirty="0">
              <a:latin typeface="+mn-lt"/>
              <a:cs typeface="Tahoma" pitchFamily="34" charset="0"/>
            </a:endParaRPr>
          </a:p>
          <a:p>
            <a:pPr marL="457200" indent="-457200" eaLnBrk="1" hangingPunct="1">
              <a:spcBef>
                <a:spcPct val="20000"/>
              </a:spcBef>
              <a:buClr>
                <a:srgbClr val="92D050"/>
              </a:buClr>
              <a:buFont typeface="Wingdings" panose="05000000000000000000" pitchFamily="2" charset="2"/>
              <a:buChar char="§"/>
            </a:pPr>
            <a:r>
              <a:rPr lang="en-US" altLang="en-US" sz="3200" dirty="0">
                <a:latin typeface="+mn-lt"/>
                <a:cs typeface="Tahoma" pitchFamily="34" charset="0"/>
              </a:rPr>
              <a:t>Ducts and Pipes</a:t>
            </a:r>
          </a:p>
          <a:p>
            <a:pPr eaLnBrk="1" hangingPunct="1">
              <a:spcBef>
                <a:spcPct val="20000"/>
              </a:spcBef>
              <a:buFontTx/>
              <a:buChar char="•"/>
            </a:pPr>
            <a:endParaRPr lang="en-US" altLang="en-US" sz="3200" dirty="0">
              <a:latin typeface="Tahoma" pitchFamily="34" charset="0"/>
              <a:cs typeface="Tahoma" pitchFamily="34" charset="0"/>
            </a:endParaRPr>
          </a:p>
          <a:p>
            <a:pPr eaLnBrk="1" hangingPunct="1">
              <a:spcBef>
                <a:spcPct val="20000"/>
              </a:spcBef>
            </a:pPr>
            <a:endParaRPr lang="en-US" altLang="en-US" sz="3200" dirty="0">
              <a:latin typeface="Tahoma" pitchFamily="34" charset="0"/>
              <a:cs typeface="Tahoma" pitchFamily="34" charset="0"/>
            </a:endParaRPr>
          </a:p>
        </p:txBody>
      </p:sp>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smtClean="0"/>
              <a:t>HVAC</a:t>
            </a:r>
            <a:endParaRPr lang="en-US" dirty="0"/>
          </a:p>
        </p:txBody>
      </p:sp>
      <p:pic>
        <p:nvPicPr>
          <p:cNvPr id="21510" name="Picture 3" descr="SY0077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9906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2450" name="Text Box 2"/>
          <p:cNvSpPr txBox="1">
            <a:spLocks noChangeArrowheads="1"/>
          </p:cNvSpPr>
          <p:nvPr/>
        </p:nvSpPr>
        <p:spPr bwMode="auto">
          <a:xfrm>
            <a:off x="4191000" y="6248400"/>
            <a:ext cx="20574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dirty="0">
                <a:effectLst>
                  <a:outerShdw blurRad="38100" dist="38100" dir="2700000" algn="tl">
                    <a:srgbClr val="FFFFFF"/>
                  </a:outerShdw>
                </a:effectLst>
                <a:cs typeface="+mn-cs"/>
              </a:rPr>
              <a:t>Temperature Sensor</a:t>
            </a:r>
          </a:p>
        </p:txBody>
      </p:sp>
      <p:pic>
        <p:nvPicPr>
          <p:cNvPr id="22531" name="Picture 3" descr="Mvc-004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6291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457200" y="1743831"/>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spcBef>
                <a:spcPct val="50000"/>
              </a:spcBef>
            </a:pPr>
            <a:r>
              <a:rPr lang="en-US" altLang="en-US" sz="3200" dirty="0">
                <a:latin typeface="+mn-lt"/>
                <a:cs typeface="Tahoma" pitchFamily="34" charset="0"/>
              </a:rPr>
              <a:t>Provides school personnel with real time energy and performance data to manage the building’s energy needs.  </a:t>
            </a:r>
          </a:p>
        </p:txBody>
      </p:sp>
      <p:sp>
        <p:nvSpPr>
          <p:cNvPr id="6" name="Title 5"/>
          <p:cNvSpPr>
            <a:spLocks noGrp="1"/>
          </p:cNvSpPr>
          <p:nvPr>
            <p:ph type="title"/>
          </p:nvPr>
        </p:nvSpPr>
        <p:spPr/>
        <p:txBody>
          <a:bodyPr>
            <a:normAutofit fontScale="90000"/>
          </a:bodyPr>
          <a:lstStyle/>
          <a:p>
            <a:pPr eaLnBrk="1" fontAlgn="auto" hangingPunct="1">
              <a:spcAft>
                <a:spcPts val="0"/>
              </a:spcAft>
              <a:defRPr/>
            </a:pPr>
            <a:r>
              <a:rPr lang="en-US" dirty="0" smtClean="0"/>
              <a:t>Building Automation System (BAS)</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4738" name="Text Box 2"/>
          <p:cNvSpPr txBox="1">
            <a:spLocks noChangeArrowheads="1"/>
          </p:cNvSpPr>
          <p:nvPr/>
        </p:nvSpPr>
        <p:spPr bwMode="auto">
          <a:xfrm>
            <a:off x="381000" y="1752600"/>
            <a:ext cx="8305800" cy="3632200"/>
          </a:xfrm>
          <a:prstGeom prst="rect">
            <a:avLst/>
          </a:prstGeom>
          <a:noFill/>
          <a:ln w="9525">
            <a:noFill/>
            <a:miter lim="800000"/>
            <a:headEnd/>
            <a:tailEnd/>
          </a:ln>
          <a:effectLst/>
        </p:spPr>
        <p:txBody>
          <a:bodyPr wrap="square">
            <a:spAutoFit/>
          </a:bodyPr>
          <a:lstStyle/>
          <a:p>
            <a:pPr marL="457200" indent="-457200" eaLnBrk="0" hangingPunct="0">
              <a:spcBef>
                <a:spcPct val="50000"/>
              </a:spcBef>
              <a:buClr>
                <a:srgbClr val="92D050"/>
              </a:buClr>
              <a:buFont typeface="Wingdings" panose="05000000000000000000" pitchFamily="2" charset="2"/>
              <a:buChar char="§"/>
              <a:defRPr/>
            </a:pPr>
            <a:r>
              <a:rPr lang="en-US" sz="3200" dirty="0">
                <a:latin typeface="Tahoma" pitchFamily="34" charset="0"/>
                <a:cs typeface="Tahoma" pitchFamily="34" charset="0"/>
              </a:rPr>
              <a:t>Incandescent</a:t>
            </a:r>
          </a:p>
          <a:p>
            <a:pPr marL="457200" indent="-457200" eaLnBrk="0" hangingPunct="0">
              <a:spcBef>
                <a:spcPct val="50000"/>
              </a:spcBef>
              <a:buClr>
                <a:srgbClr val="92D050"/>
              </a:buClr>
              <a:buFont typeface="Wingdings" panose="05000000000000000000" pitchFamily="2" charset="2"/>
              <a:buChar char="§"/>
              <a:defRPr/>
            </a:pPr>
            <a:r>
              <a:rPr lang="en-US" sz="3200" dirty="0" smtClean="0">
                <a:latin typeface="Tahoma" pitchFamily="34" charset="0"/>
                <a:cs typeface="Tahoma" pitchFamily="34" charset="0"/>
              </a:rPr>
              <a:t>Fluorescent</a:t>
            </a:r>
            <a:endParaRPr lang="en-US" sz="3200" dirty="0">
              <a:latin typeface="Tahoma" pitchFamily="34" charset="0"/>
              <a:cs typeface="Tahoma" pitchFamily="34" charset="0"/>
            </a:endParaRPr>
          </a:p>
          <a:p>
            <a:pPr marL="457200" indent="-457200" eaLnBrk="0" hangingPunct="0">
              <a:spcBef>
                <a:spcPct val="50000"/>
              </a:spcBef>
              <a:buClr>
                <a:srgbClr val="92D050"/>
              </a:buClr>
              <a:buFont typeface="Wingdings" panose="05000000000000000000" pitchFamily="2" charset="2"/>
              <a:buChar char="§"/>
              <a:defRPr/>
            </a:pPr>
            <a:r>
              <a:rPr lang="en-US" sz="3200" dirty="0" smtClean="0">
                <a:latin typeface="Tahoma" pitchFamily="34" charset="0"/>
                <a:cs typeface="Tahoma" pitchFamily="34" charset="0"/>
              </a:rPr>
              <a:t>High </a:t>
            </a:r>
            <a:r>
              <a:rPr lang="en-US" sz="3200" dirty="0">
                <a:latin typeface="Tahoma" pitchFamily="34" charset="0"/>
                <a:cs typeface="Tahoma" pitchFamily="34" charset="0"/>
              </a:rPr>
              <a:t>Intensity Discharge (HID)</a:t>
            </a:r>
          </a:p>
          <a:p>
            <a:pPr marL="457200" indent="-457200" eaLnBrk="0" hangingPunct="0">
              <a:spcBef>
                <a:spcPct val="50000"/>
              </a:spcBef>
              <a:buClr>
                <a:srgbClr val="92D050"/>
              </a:buClr>
              <a:buFont typeface="Wingdings" panose="05000000000000000000" pitchFamily="2" charset="2"/>
              <a:buChar char="§"/>
              <a:defRPr/>
            </a:pPr>
            <a:r>
              <a:rPr lang="en-US" sz="3200" dirty="0" smtClean="0">
                <a:latin typeface="Tahoma" pitchFamily="34" charset="0"/>
                <a:cs typeface="Tahoma" pitchFamily="34" charset="0"/>
              </a:rPr>
              <a:t>Light </a:t>
            </a:r>
            <a:r>
              <a:rPr lang="en-US" sz="3200" dirty="0">
                <a:latin typeface="Tahoma" pitchFamily="34" charset="0"/>
                <a:cs typeface="Tahoma" pitchFamily="34" charset="0"/>
              </a:rPr>
              <a:t>Emitting Diode (LED)</a:t>
            </a:r>
          </a:p>
          <a:p>
            <a:pPr eaLnBrk="0" hangingPunct="0">
              <a:spcBef>
                <a:spcPct val="50000"/>
              </a:spcBef>
              <a:defRPr/>
            </a:pPr>
            <a:endParaRPr lang="en-US" sz="3600" dirty="0">
              <a:effectLst>
                <a:outerShdw blurRad="38100" dist="38100" dir="2700000" algn="tl">
                  <a:srgbClr val="FFFFFF"/>
                </a:outerShdw>
              </a:effectLst>
              <a:latin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Types of Lighting Found in Schools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2274" name="Picture 2" descr="MVC-009X"/>
          <p:cNvPicPr>
            <a:picLocks noChangeAspect="1" noChangeArrowheads="1"/>
          </p:cNvPicPr>
          <p:nvPr/>
        </p:nvPicPr>
        <p:blipFill>
          <a:blip r:embed="rId3" cstate="print"/>
          <a:srcRect/>
          <a:stretch>
            <a:fillRect/>
          </a:stretch>
        </p:blipFill>
        <p:spPr bwMode="auto">
          <a:xfrm>
            <a:off x="5486400" y="533400"/>
            <a:ext cx="3124200" cy="2343150"/>
          </a:xfrm>
          <a:prstGeom prst="rect">
            <a:avLst/>
          </a:prstGeom>
          <a:noFill/>
          <a:effectLst>
            <a:softEdge rad="63500"/>
          </a:effectLst>
        </p:spPr>
      </p:pic>
      <p:pic>
        <p:nvPicPr>
          <p:cNvPr id="4022275" name="Picture 3" descr="MVC-002X"/>
          <p:cNvPicPr>
            <a:picLocks noChangeAspect="1" noChangeArrowheads="1"/>
          </p:cNvPicPr>
          <p:nvPr/>
        </p:nvPicPr>
        <p:blipFill>
          <a:blip r:embed="rId4" cstate="print"/>
          <a:srcRect/>
          <a:stretch>
            <a:fillRect/>
          </a:stretch>
        </p:blipFill>
        <p:spPr bwMode="auto">
          <a:xfrm>
            <a:off x="381000" y="304800"/>
            <a:ext cx="3733800" cy="2800350"/>
          </a:xfrm>
          <a:prstGeom prst="rect">
            <a:avLst/>
          </a:prstGeom>
          <a:noFill/>
          <a:effectLst>
            <a:softEdge rad="63500"/>
          </a:effectLst>
        </p:spPr>
      </p:pic>
      <p:pic>
        <p:nvPicPr>
          <p:cNvPr id="4022276" name="Picture 4" descr="MVC-001X"/>
          <p:cNvPicPr>
            <a:picLocks noChangeAspect="1" noChangeArrowheads="1"/>
          </p:cNvPicPr>
          <p:nvPr/>
        </p:nvPicPr>
        <p:blipFill>
          <a:blip r:embed="rId5" cstate="print"/>
          <a:srcRect/>
          <a:stretch>
            <a:fillRect/>
          </a:stretch>
        </p:blipFill>
        <p:spPr bwMode="auto">
          <a:xfrm>
            <a:off x="838200" y="2362200"/>
            <a:ext cx="3733800" cy="2800350"/>
          </a:xfrm>
          <a:prstGeom prst="rect">
            <a:avLst/>
          </a:prstGeom>
          <a:noFill/>
          <a:effectLst>
            <a:softEdge rad="63500"/>
          </a:effectLst>
        </p:spPr>
      </p:pic>
      <p:pic>
        <p:nvPicPr>
          <p:cNvPr id="4022277" name="Picture 5" descr="Mvc-002l"/>
          <p:cNvPicPr>
            <a:picLocks noChangeAspect="1" noChangeArrowheads="1"/>
          </p:cNvPicPr>
          <p:nvPr/>
        </p:nvPicPr>
        <p:blipFill>
          <a:blip r:embed="rId6" cstate="print"/>
          <a:srcRect/>
          <a:stretch>
            <a:fillRect/>
          </a:stretch>
        </p:blipFill>
        <p:spPr bwMode="auto">
          <a:xfrm>
            <a:off x="5105400" y="2057400"/>
            <a:ext cx="2400300" cy="3200400"/>
          </a:xfrm>
          <a:prstGeom prst="rect">
            <a:avLst/>
          </a:prstGeom>
          <a:noFill/>
          <a:effectLst>
            <a:softEdge rad="63500"/>
          </a:effectLst>
        </p:spPr>
      </p:pic>
      <p:sp>
        <p:nvSpPr>
          <p:cNvPr id="7" name="Title 6"/>
          <p:cNvSpPr>
            <a:spLocks noGrp="1"/>
          </p:cNvSpPr>
          <p:nvPr>
            <p:ph type="title"/>
          </p:nvPr>
        </p:nvSpPr>
        <p:spPr>
          <a:xfrm>
            <a:off x="1828800" y="5257800"/>
            <a:ext cx="5486400" cy="566738"/>
          </a:xfrm>
        </p:spPr>
        <p:txBody>
          <a:bodyPr/>
          <a:lstStyle/>
          <a:p>
            <a:pPr eaLnBrk="1" fontAlgn="auto" hangingPunct="1">
              <a:spcAft>
                <a:spcPts val="0"/>
              </a:spcAft>
              <a:defRPr/>
            </a:pPr>
            <a:r>
              <a:rPr lang="en-US" dirty="0" smtClean="0"/>
              <a:t>Fluorescent</a:t>
            </a:r>
            <a:endParaRPr lang="en-US" dirty="0"/>
          </a:p>
        </p:txBody>
      </p:sp>
      <p:sp>
        <p:nvSpPr>
          <p:cNvPr id="2" name="Footer Placeholder 1"/>
          <p:cNvSpPr>
            <a:spLocks noGrp="1"/>
          </p:cNvSpPr>
          <p:nvPr>
            <p:ph type="ftr" sz="quarter" idx="11"/>
          </p:nvPr>
        </p:nvSpPr>
        <p:spPr/>
        <p:txBody>
          <a:bodyPr/>
          <a:lstStyle/>
          <a:p>
            <a:pPr algn="ctr"/>
            <a:r>
              <a:rPr lang="en-US" smtClean="0"/>
              <a:t>The NEED Project</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2515" name="Rectangle 3"/>
          <p:cNvSpPr>
            <a:spLocks noChangeArrowheads="1"/>
          </p:cNvSpPr>
          <p:nvPr/>
        </p:nvSpPr>
        <p:spPr bwMode="auto">
          <a:xfrm>
            <a:off x="228600" y="160020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pitchFamily="34" charset="0"/>
              </a:defRPr>
            </a:lvl1pPr>
            <a:lvl2pPr marL="914400" indent="-457200" eaLnBrk="0" hangingPunct="0">
              <a:defRPr sz="2400">
                <a:solidFill>
                  <a:schemeClr val="tx1"/>
                </a:solidFill>
                <a:latin typeface="Times New Roman" pitchFamily="18" charset="0"/>
                <a:cs typeface="Arial" pitchFamily="34" charset="0"/>
              </a:defRPr>
            </a:lvl2pPr>
            <a:lvl3pPr marL="1371600" indent="-4572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lvl="1">
              <a:spcBef>
                <a:spcPct val="20000"/>
              </a:spcBef>
              <a:spcAft>
                <a:spcPct val="20000"/>
              </a:spcAft>
              <a:buClr>
                <a:srgbClr val="92D050"/>
              </a:buClr>
              <a:buFont typeface="Wingdings" panose="05000000000000000000" pitchFamily="2" charset="2"/>
              <a:buChar char="§"/>
            </a:pPr>
            <a:r>
              <a:rPr lang="en-US" altLang="en-US" sz="3200" dirty="0">
                <a:latin typeface="+mn-lt"/>
              </a:rPr>
              <a:t>Required for operation of fluorescent lamps.</a:t>
            </a:r>
          </a:p>
          <a:p>
            <a:pPr lvl="1">
              <a:spcBef>
                <a:spcPct val="20000"/>
              </a:spcBef>
              <a:spcAft>
                <a:spcPct val="20000"/>
              </a:spcAft>
              <a:buClr>
                <a:srgbClr val="92D050"/>
              </a:buClr>
              <a:buFont typeface="Wingdings" panose="05000000000000000000" pitchFamily="2" charset="2"/>
              <a:buChar char="§"/>
            </a:pPr>
            <a:r>
              <a:rPr lang="en-US" altLang="en-US" sz="3200" dirty="0">
                <a:latin typeface="+mn-lt"/>
              </a:rPr>
              <a:t>Provides initial arc to start lamp.</a:t>
            </a:r>
          </a:p>
          <a:p>
            <a:pPr lvl="1">
              <a:spcBef>
                <a:spcPct val="20000"/>
              </a:spcBef>
              <a:spcAft>
                <a:spcPct val="20000"/>
              </a:spcAft>
              <a:buClr>
                <a:srgbClr val="92D050"/>
              </a:buClr>
              <a:buFont typeface="Wingdings" panose="05000000000000000000" pitchFamily="2" charset="2"/>
              <a:buChar char="§"/>
            </a:pPr>
            <a:r>
              <a:rPr lang="en-US" altLang="en-US" sz="3200" dirty="0">
                <a:latin typeface="+mn-lt"/>
              </a:rPr>
              <a:t>Regulates current during operation.</a:t>
            </a:r>
          </a:p>
          <a:p>
            <a:pPr lvl="1">
              <a:spcBef>
                <a:spcPct val="20000"/>
              </a:spcBef>
              <a:spcAft>
                <a:spcPct val="20000"/>
              </a:spcAft>
              <a:buClr>
                <a:srgbClr val="92D050"/>
              </a:buClr>
              <a:buFont typeface="Wingdings" panose="05000000000000000000" pitchFamily="2" charset="2"/>
              <a:buChar char="§"/>
            </a:pPr>
            <a:r>
              <a:rPr lang="en-US" altLang="en-US" sz="3200" dirty="0">
                <a:latin typeface="+mn-lt"/>
              </a:rPr>
              <a:t>Two main types: </a:t>
            </a:r>
          </a:p>
          <a:p>
            <a:pPr lvl="2">
              <a:spcBef>
                <a:spcPct val="20000"/>
              </a:spcBef>
              <a:spcAft>
                <a:spcPct val="20000"/>
              </a:spcAft>
              <a:buClr>
                <a:srgbClr val="92D050"/>
              </a:buClr>
              <a:buFont typeface="Wingdings" panose="05000000000000000000" pitchFamily="2" charset="2"/>
              <a:buChar char="§"/>
            </a:pPr>
            <a:r>
              <a:rPr lang="en-US" altLang="en-US" sz="3200" dirty="0" smtClean="0">
                <a:latin typeface="+mn-lt"/>
              </a:rPr>
              <a:t>magnetic</a:t>
            </a:r>
            <a:endParaRPr lang="en-US" altLang="en-US" sz="3200" dirty="0">
              <a:latin typeface="+mn-lt"/>
            </a:endParaRPr>
          </a:p>
          <a:p>
            <a:pPr lvl="2">
              <a:spcBef>
                <a:spcPct val="20000"/>
              </a:spcBef>
              <a:spcAft>
                <a:spcPct val="20000"/>
              </a:spcAft>
              <a:buClr>
                <a:srgbClr val="92D050"/>
              </a:buClr>
              <a:buFont typeface="Wingdings" panose="05000000000000000000" pitchFamily="2" charset="2"/>
              <a:buChar char="§"/>
            </a:pPr>
            <a:r>
              <a:rPr lang="en-US" altLang="en-US" sz="3200" dirty="0">
                <a:latin typeface="+mn-lt"/>
              </a:rPr>
              <a:t>electronic</a:t>
            </a:r>
          </a:p>
          <a:p>
            <a:pPr lvl="1">
              <a:spcBef>
                <a:spcPct val="20000"/>
              </a:spcBef>
              <a:spcAft>
                <a:spcPct val="20000"/>
              </a:spcAft>
            </a:pPr>
            <a:endParaRPr lang="en-US" altLang="en-US" sz="3200" dirty="0">
              <a:latin typeface="Tahoma" pitchFamily="34" charset="0"/>
            </a:endParaRPr>
          </a:p>
        </p:txBody>
      </p:sp>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Ballast</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038600" y="1739447"/>
            <a:ext cx="4648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342900" indent="-342900">
              <a:spcBef>
                <a:spcPct val="50000"/>
              </a:spcBef>
              <a:buFont typeface="Wingdings" panose="05000000000000000000" pitchFamily="2" charset="2"/>
              <a:buChar char="§"/>
            </a:pPr>
            <a:r>
              <a:rPr lang="en-US" altLang="en-US" dirty="0">
                <a:solidFill>
                  <a:schemeClr val="bg1"/>
                </a:solidFill>
                <a:latin typeface="+mn-lt"/>
              </a:rPr>
              <a:t>Miniature fluorescent with built in ballast</a:t>
            </a:r>
          </a:p>
          <a:p>
            <a:pPr marL="342900" indent="-342900">
              <a:spcBef>
                <a:spcPct val="50000"/>
              </a:spcBef>
              <a:buFont typeface="Wingdings" panose="05000000000000000000" pitchFamily="2" charset="2"/>
              <a:buChar char="§"/>
            </a:pPr>
            <a:r>
              <a:rPr lang="en-US" altLang="en-US" dirty="0">
                <a:solidFill>
                  <a:schemeClr val="bg1"/>
                </a:solidFill>
                <a:latin typeface="+mn-lt"/>
              </a:rPr>
              <a:t>Ideal for replacement of incandescent lamps</a:t>
            </a:r>
          </a:p>
          <a:p>
            <a:pPr marL="342900" indent="-342900">
              <a:spcBef>
                <a:spcPct val="50000"/>
              </a:spcBef>
              <a:buFont typeface="Wingdings" panose="05000000000000000000" pitchFamily="2" charset="2"/>
              <a:buChar char="§"/>
            </a:pPr>
            <a:r>
              <a:rPr lang="en-US" altLang="en-US" dirty="0">
                <a:solidFill>
                  <a:schemeClr val="bg1"/>
                </a:solidFill>
                <a:latin typeface="+mn-lt"/>
              </a:rPr>
              <a:t>Saves </a:t>
            </a:r>
            <a:r>
              <a:rPr lang="en-US" altLang="en-US" dirty="0" smtClean="0">
                <a:solidFill>
                  <a:schemeClr val="bg1"/>
                </a:solidFill>
                <a:latin typeface="+mn-lt"/>
              </a:rPr>
              <a:t>up to75</a:t>
            </a:r>
            <a:r>
              <a:rPr lang="en-US" altLang="en-US" dirty="0">
                <a:solidFill>
                  <a:schemeClr val="bg1"/>
                </a:solidFill>
                <a:latin typeface="+mn-lt"/>
              </a:rPr>
              <a:t>% on energy use</a:t>
            </a:r>
          </a:p>
          <a:p>
            <a:pPr marL="342900" indent="-342900">
              <a:spcBef>
                <a:spcPct val="50000"/>
              </a:spcBef>
              <a:buFont typeface="Wingdings" panose="05000000000000000000" pitchFamily="2" charset="2"/>
              <a:buChar char="§"/>
            </a:pPr>
            <a:r>
              <a:rPr lang="en-US" altLang="en-US" dirty="0">
                <a:solidFill>
                  <a:schemeClr val="bg1"/>
                </a:solidFill>
                <a:latin typeface="+mn-lt"/>
              </a:rPr>
              <a:t>Lasts 7-10 times longer than an incandescent</a:t>
            </a:r>
          </a:p>
          <a:p>
            <a:pPr marL="342900" indent="-342900">
              <a:spcBef>
                <a:spcPct val="50000"/>
              </a:spcBef>
              <a:buFont typeface="Wingdings" panose="05000000000000000000" pitchFamily="2" charset="2"/>
              <a:buChar char="§"/>
            </a:pPr>
            <a:r>
              <a:rPr lang="en-US" altLang="en-US" dirty="0">
                <a:solidFill>
                  <a:schemeClr val="bg1"/>
                </a:solidFill>
                <a:latin typeface="+mn-lt"/>
              </a:rPr>
              <a:t>Low </a:t>
            </a:r>
            <a:r>
              <a:rPr lang="en-US" altLang="en-US" dirty="0" smtClean="0">
                <a:solidFill>
                  <a:schemeClr val="bg1"/>
                </a:solidFill>
                <a:latin typeface="+mn-lt"/>
              </a:rPr>
              <a:t>thermal energy </a:t>
            </a:r>
            <a:r>
              <a:rPr lang="en-US" altLang="en-US" dirty="0">
                <a:solidFill>
                  <a:schemeClr val="bg1"/>
                </a:solidFill>
                <a:latin typeface="+mn-lt"/>
              </a:rPr>
              <a:t>output</a:t>
            </a:r>
          </a:p>
          <a:p>
            <a:pPr marL="342900" indent="-342900">
              <a:spcBef>
                <a:spcPct val="50000"/>
              </a:spcBef>
              <a:buFont typeface="Wingdings" panose="05000000000000000000" pitchFamily="2" charset="2"/>
              <a:buChar char="§"/>
            </a:pPr>
            <a:r>
              <a:rPr lang="en-US" altLang="en-US" dirty="0">
                <a:solidFill>
                  <a:schemeClr val="bg1"/>
                </a:solidFill>
                <a:latin typeface="+mn-lt"/>
              </a:rPr>
              <a:t>Improved color rendition</a:t>
            </a:r>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Compact Fluorescent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50333"/>
            <a:ext cx="2692029" cy="40386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t>Light Emitting Diodes (LEDs)</a:t>
            </a:r>
            <a:endParaRPr lang="en-US" dirty="0"/>
          </a:p>
        </p:txBody>
      </p:sp>
      <p:pic>
        <p:nvPicPr>
          <p:cNvPr id="27651"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914400" y="1713169"/>
            <a:ext cx="2333625" cy="2337290"/>
          </a:xfrm>
        </p:spPr>
      </p:pic>
      <p:sp>
        <p:nvSpPr>
          <p:cNvPr id="9" name="Content Placeholder 8"/>
          <p:cNvSpPr>
            <a:spLocks noGrp="1"/>
          </p:cNvSpPr>
          <p:nvPr>
            <p:ph sz="half" idx="2"/>
          </p:nvPr>
        </p:nvSpPr>
        <p:spPr>
          <a:xfrm>
            <a:off x="4648200" y="1600200"/>
            <a:ext cx="4038600" cy="5105400"/>
          </a:xfrm>
        </p:spPr>
        <p:txBody>
          <a:bodyPr rtlCol="0">
            <a:normAutofit fontScale="92500" lnSpcReduction="10000"/>
          </a:bodyPr>
          <a:lstStyle/>
          <a:p>
            <a:pPr eaLnBrk="1" fontAlgn="auto" hangingPunct="1">
              <a:spcAft>
                <a:spcPts val="0"/>
              </a:spcAft>
              <a:buFont typeface="Wingdings" panose="05000000000000000000" pitchFamily="2" charset="2"/>
              <a:buChar char="§"/>
              <a:defRPr/>
            </a:pPr>
            <a:r>
              <a:rPr lang="en-US" dirty="0" smtClean="0">
                <a:solidFill>
                  <a:schemeClr val="bg1"/>
                </a:solidFill>
                <a:latin typeface="+mn-lt"/>
              </a:rPr>
              <a:t>Energy Star bulbs rated at 25,000 hours.</a:t>
            </a:r>
          </a:p>
          <a:p>
            <a:pPr eaLnBrk="1" fontAlgn="auto" hangingPunct="1">
              <a:spcAft>
                <a:spcPts val="0"/>
              </a:spcAft>
              <a:buFont typeface="Wingdings" panose="05000000000000000000" pitchFamily="2" charset="2"/>
              <a:buChar char="§"/>
              <a:defRPr/>
            </a:pPr>
            <a:r>
              <a:rPr lang="en-US" dirty="0" smtClean="0">
                <a:solidFill>
                  <a:schemeClr val="bg1"/>
                </a:solidFill>
                <a:latin typeface="+mn-lt"/>
              </a:rPr>
              <a:t>Can use up to 50% less energy than a CFL.</a:t>
            </a:r>
          </a:p>
          <a:p>
            <a:pPr eaLnBrk="1" fontAlgn="auto" hangingPunct="1">
              <a:spcAft>
                <a:spcPts val="0"/>
              </a:spcAft>
              <a:buFont typeface="Wingdings" panose="05000000000000000000" pitchFamily="2" charset="2"/>
              <a:buChar char="§"/>
              <a:defRPr/>
            </a:pPr>
            <a:r>
              <a:rPr lang="en-US" dirty="0" smtClean="0">
                <a:solidFill>
                  <a:schemeClr val="bg1"/>
                </a:solidFill>
                <a:latin typeface="+mn-lt"/>
              </a:rPr>
              <a:t>Widespread use over the next 20 years could reduce lighting energy demand by 33%.</a:t>
            </a:r>
          </a:p>
          <a:p>
            <a:pPr eaLnBrk="1" fontAlgn="auto" hangingPunct="1">
              <a:spcAft>
                <a:spcPts val="0"/>
              </a:spcAft>
              <a:buFont typeface="Wingdings" panose="05000000000000000000" pitchFamily="2" charset="2"/>
              <a:buChar char="§"/>
              <a:defRPr/>
            </a:pPr>
            <a:r>
              <a:rPr lang="en-US" dirty="0" smtClean="0">
                <a:solidFill>
                  <a:schemeClr val="bg1"/>
                </a:solidFill>
                <a:latin typeface="+mn-lt"/>
              </a:rPr>
              <a:t>Currently more expensive to purchase compared to incandescent and CFLs.</a:t>
            </a:r>
            <a:endParaRPr lang="en-US" dirty="0">
              <a:solidFill>
                <a:schemeClr val="bg1"/>
              </a:solidFill>
              <a:latin typeface="+mn-lt"/>
            </a:endParaRPr>
          </a:p>
        </p:txBody>
      </p:sp>
      <p:pic>
        <p:nvPicPr>
          <p:cNvPr id="27654" name="Picture 6" descr="http://www.jfiveelectric.com/images/2011/03/LED-Bulb-0330.jpg"/>
          <p:cNvPicPr>
            <a:picLocks noChangeAspect="1" noChangeArrowheads="1"/>
          </p:cNvPicPr>
          <p:nvPr/>
        </p:nvPicPr>
        <p:blipFill rotWithShape="1">
          <a:blip r:embed="rId4">
            <a:extLst>
              <a:ext uri="{28A0092B-C50C-407E-A947-70E740481C1C}">
                <a14:useLocalDpi xmlns:a14="http://schemas.microsoft.com/office/drawing/2010/main" val="0"/>
              </a:ext>
            </a:extLst>
          </a:blip>
          <a:srcRect b="6217"/>
          <a:stretch/>
        </p:blipFill>
        <p:spPr bwMode="auto">
          <a:xfrm>
            <a:off x="304800" y="4036173"/>
            <a:ext cx="1952624" cy="1831227"/>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iyume.com/wp-content/uploads/2013/02/unique-led-light-bulbs-phot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75" t="7687" r="5443" b="27612"/>
          <a:stretch/>
        </p:blipFill>
        <p:spPr bwMode="auto">
          <a:xfrm>
            <a:off x="2257424" y="4036171"/>
            <a:ext cx="2224089" cy="183122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The NEED Project</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tLang="en-US"/>
          </a:p>
        </p:txBody>
      </p:sp>
      <p:sp>
        <p:nvSpPr>
          <p:cNvPr id="29699" name="Rectangle 4"/>
          <p:cNvSpPr>
            <a:spLocks noChangeArrowheads="1"/>
          </p:cNvSpPr>
          <p:nvPr/>
        </p:nvSpPr>
        <p:spPr bwMode="auto">
          <a:xfrm>
            <a:off x="0" y="1809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a:latin typeface="Arial" pitchFamily="34" charset="0"/>
              </a:rPr>
              <a:t/>
            </a:r>
            <a:br>
              <a:rPr lang="en-US" altLang="en-US">
                <a:latin typeface="Arial" pitchFamily="34" charset="0"/>
              </a:rPr>
            </a:br>
            <a:endParaRPr lang="en-US" altLang="en-US">
              <a:latin typeface="Arial" pitchFamily="34" charset="0"/>
            </a:endParaRPr>
          </a:p>
        </p:txBody>
      </p:sp>
      <p:sp>
        <p:nvSpPr>
          <p:cNvPr id="29700" name="Rectangle 5"/>
          <p:cNvSpPr>
            <a:spLocks noChangeArrowheads="1"/>
          </p:cNvSpPr>
          <p:nvPr/>
        </p:nvSpPr>
        <p:spPr bwMode="auto">
          <a:xfrm>
            <a:off x="0" y="180975"/>
            <a:ext cx="2112963" cy="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tLang="en-US"/>
          </a:p>
        </p:txBody>
      </p:sp>
      <p:sp>
        <p:nvSpPr>
          <p:cNvPr id="29701" name="Rectangle 6"/>
          <p:cNvSpPr>
            <a:spLocks noChangeArrowheads="1"/>
          </p:cNvSpPr>
          <p:nvPr/>
        </p:nvSpPr>
        <p:spPr bwMode="auto">
          <a:xfrm>
            <a:off x="280988" y="592138"/>
            <a:ext cx="2112962" cy="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tLang="en-US"/>
          </a:p>
        </p:txBody>
      </p:sp>
      <p:sp>
        <p:nvSpPr>
          <p:cNvPr id="4" name="Title 3"/>
          <p:cNvSpPr>
            <a:spLocks noGrp="1"/>
          </p:cNvSpPr>
          <p:nvPr>
            <p:ph type="title"/>
          </p:nvPr>
        </p:nvSpPr>
        <p:spPr/>
        <p:txBody>
          <a:bodyPr/>
          <a:lstStyle/>
          <a:p>
            <a:r>
              <a:rPr lang="en-US" dirty="0" smtClean="0"/>
              <a:t>Comparing Light Bulbs Answer Key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81"/>
          <a:stretch/>
        </p:blipFill>
        <p:spPr bwMode="auto">
          <a:xfrm>
            <a:off x="685800" y="1524000"/>
            <a:ext cx="7544719" cy="5169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15240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24200" y="3467100"/>
            <a:ext cx="48768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048000" y="4724400"/>
            <a:ext cx="48768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048000" y="5562600"/>
            <a:ext cx="48768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048000" y="6400800"/>
            <a:ext cx="49530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What is Energy Management?</a:t>
            </a:r>
          </a:p>
        </p:txBody>
      </p:sp>
      <p:sp>
        <p:nvSpPr>
          <p:cNvPr id="12291" name="Rectangle 3"/>
          <p:cNvSpPr>
            <a:spLocks noGrp="1" noChangeArrowheads="1"/>
          </p:cNvSpPr>
          <p:nvPr>
            <p:ph idx="1"/>
          </p:nvPr>
        </p:nvSpPr>
        <p:spPr/>
        <p:txBody>
          <a:bodyPr/>
          <a:lstStyle/>
          <a:p>
            <a:pPr eaLnBrk="1" hangingPunct="1"/>
            <a:endParaRPr lang="en-US" altLang="en-US" dirty="0" smtClean="0">
              <a:solidFill>
                <a:srgbClr val="262626"/>
              </a:solidFill>
            </a:endParaRPr>
          </a:p>
          <a:p>
            <a:pPr eaLnBrk="1" hangingPunct="1"/>
            <a:r>
              <a:rPr lang="en-US" altLang="en-US" dirty="0" smtClean="0">
                <a:solidFill>
                  <a:srgbClr val="262626"/>
                </a:solidFill>
              </a:rPr>
              <a:t>Energy management is doing more with the same amount of energy or less energy.</a:t>
            </a:r>
          </a:p>
          <a:p>
            <a:pPr eaLnBrk="1" hangingPunct="1"/>
            <a:endParaRPr lang="en-US" altLang="en-US" dirty="0" smtClean="0">
              <a:solidFill>
                <a:srgbClr val="262626"/>
              </a:solidFill>
            </a:endParaRPr>
          </a:p>
          <a:p>
            <a:pPr eaLnBrk="1" hangingPunct="1"/>
            <a:r>
              <a:rPr lang="en-US" altLang="en-US" dirty="0" smtClean="0">
                <a:solidFill>
                  <a:srgbClr val="262626"/>
                </a:solidFill>
              </a:rPr>
              <a:t>Energy management saves money and makes buildings more comfortable, healthy, and safe.</a:t>
            </a:r>
          </a:p>
          <a:p>
            <a:pPr eaLnBrk="1" hangingPunct="1"/>
            <a:endParaRPr lang="en-US" altLang="en-US" dirty="0" smtClean="0">
              <a:solidFill>
                <a:srgbClr val="262626"/>
              </a:solidFill>
            </a:endParaRPr>
          </a:p>
        </p:txBody>
      </p:sp>
      <p:sp>
        <p:nvSpPr>
          <p:cNvPr id="2" name="Subtitle 1"/>
          <p:cNvSpPr>
            <a:spLocks noGrp="1"/>
          </p:cNvSpPr>
          <p:nvPr>
            <p:ph type="subTitle" idx="10"/>
          </p:nvPr>
        </p:nvSpPr>
        <p:spPr/>
        <p:txBody>
          <a:bodyPr>
            <a:normAutofit fontScale="92500" lnSpcReduction="20000"/>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Electric Appliances in Schools</a:t>
            </a:r>
          </a:p>
        </p:txBody>
      </p:sp>
      <p:sp>
        <p:nvSpPr>
          <p:cNvPr id="4148227" name="Rectangle 3"/>
          <p:cNvSpPr>
            <a:spLocks noGrp="1" noChangeArrowheads="1"/>
          </p:cNvSpPr>
          <p:nvPr>
            <p:ph idx="1"/>
          </p:nvPr>
        </p:nvSpPr>
        <p:spPr/>
        <p:txBody>
          <a:bodyPr/>
          <a:lstStyle/>
          <a:p>
            <a:pPr eaLnBrk="1" hangingPunct="1"/>
            <a:r>
              <a:rPr lang="en-US" altLang="en-US" dirty="0" smtClean="0">
                <a:cs typeface="Tahoma" pitchFamily="34" charset="0"/>
              </a:rPr>
              <a:t>Electric Space Heaters</a:t>
            </a:r>
          </a:p>
          <a:p>
            <a:pPr eaLnBrk="1" hangingPunct="1"/>
            <a:r>
              <a:rPr lang="en-US" altLang="en-US" dirty="0" smtClean="0">
                <a:cs typeface="Tahoma" pitchFamily="34" charset="0"/>
              </a:rPr>
              <a:t>Air Conditioning</a:t>
            </a:r>
          </a:p>
          <a:p>
            <a:pPr eaLnBrk="1" hangingPunct="1"/>
            <a:r>
              <a:rPr lang="en-US" altLang="en-US" dirty="0" smtClean="0">
                <a:cs typeface="Tahoma" pitchFamily="34" charset="0"/>
              </a:rPr>
              <a:t>Electric Water Heaters</a:t>
            </a:r>
          </a:p>
          <a:p>
            <a:pPr eaLnBrk="1" hangingPunct="1"/>
            <a:r>
              <a:rPr lang="en-US" altLang="en-US" dirty="0" smtClean="0">
                <a:cs typeface="Tahoma" pitchFamily="34" charset="0"/>
              </a:rPr>
              <a:t>Refrigerators/Freezers</a:t>
            </a:r>
          </a:p>
          <a:p>
            <a:pPr eaLnBrk="1" hangingPunct="1"/>
            <a:r>
              <a:rPr lang="en-US" altLang="en-US" dirty="0" smtClean="0">
                <a:cs typeface="Tahoma" pitchFamily="34" charset="0"/>
              </a:rPr>
              <a:t>Lighting</a:t>
            </a:r>
          </a:p>
          <a:p>
            <a:pPr eaLnBrk="1" hangingPunct="1"/>
            <a:r>
              <a:rPr lang="en-US" altLang="en-US" dirty="0" smtClean="0">
                <a:cs typeface="Tahoma" pitchFamily="34" charset="0"/>
              </a:rPr>
              <a:t>Computers and Office Equipment</a:t>
            </a:r>
          </a:p>
          <a:p>
            <a:pPr eaLnBrk="1" hangingPunct="1"/>
            <a:endParaRPr lang="en-US" altLang="en-US" dirty="0" smtClean="0">
              <a:latin typeface="Tahom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19600"/>
            <a:ext cx="1981200" cy="19869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5473492"/>
            <a:ext cx="2962200" cy="8871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620" y="4419600"/>
            <a:ext cx="3207600" cy="201363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8988" y="1568470"/>
            <a:ext cx="2235003" cy="172411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8234" y="3048000"/>
            <a:ext cx="1677686" cy="1500528"/>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Savings Opportunities: Electric Appliances</a:t>
            </a:r>
            <a:endParaRPr lang="en-US" dirty="0"/>
          </a:p>
        </p:txBody>
      </p:sp>
      <p:sp>
        <p:nvSpPr>
          <p:cNvPr id="8" name="Text Placeholder 7"/>
          <p:cNvSpPr>
            <a:spLocks noGrp="1"/>
          </p:cNvSpPr>
          <p:nvPr>
            <p:ph idx="1"/>
          </p:nvPr>
        </p:nvSpPr>
        <p:spPr>
          <a:xfrm>
            <a:off x="228600" y="4648200"/>
            <a:ext cx="8763000" cy="1828800"/>
          </a:xfrm>
        </p:spPr>
        <p:txBody>
          <a:bodyPr rtlCol="0">
            <a:normAutofit/>
          </a:bodyPr>
          <a:lstStyle/>
          <a:p>
            <a:pPr marL="0" indent="0" eaLnBrk="1" fontAlgn="auto" hangingPunct="1">
              <a:spcAft>
                <a:spcPts val="0"/>
              </a:spcAft>
              <a:buNone/>
              <a:defRPr/>
            </a:pPr>
            <a:r>
              <a:rPr lang="en-US" dirty="0" smtClean="0"/>
              <a:t>Monitors with Screen Savers, Power Saving Options Not Enabled</a:t>
            </a:r>
            <a:endParaRPr lang="en-US" dirty="0"/>
          </a:p>
        </p:txBody>
      </p:sp>
      <p:sp>
        <p:nvSpPr>
          <p:cNvPr id="2" name="Subtitle 1"/>
          <p:cNvSpPr>
            <a:spLocks noGrp="1"/>
          </p:cNvSpPr>
          <p:nvPr>
            <p:ph type="subTitle" idx="10"/>
          </p:nvPr>
        </p:nvSpPr>
        <p:spPr/>
        <p:txBody>
          <a:bodyPr>
            <a:normAutofit fontScale="92500" lnSpcReduction="20000"/>
          </a:bodyPr>
          <a:lstStyle/>
          <a:p>
            <a:endParaRPr lang="en-US"/>
          </a:p>
        </p:txBody>
      </p:sp>
      <p:pic>
        <p:nvPicPr>
          <p:cNvPr id="1027" name="Picture 3" descr="G:\NEED\NEED Materials\PPT updates\Images\751288_41531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1695735"/>
            <a:ext cx="3733800" cy="2800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NEED\NEED Materials\PPT updates\Images\117198_84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695735"/>
            <a:ext cx="3733800" cy="2800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381000" y="2057400"/>
            <a:ext cx="4191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buFontTx/>
              <a:buChar char="•"/>
            </a:pPr>
            <a:r>
              <a:rPr lang="en-US" altLang="en-US" dirty="0">
                <a:latin typeface="+mn-lt"/>
              </a:rPr>
              <a:t>Set your computer to automatically go into STANDBY mode after 10 minutes.  </a:t>
            </a:r>
            <a:endParaRPr lang="en-US" altLang="en-US" dirty="0" smtClean="0">
              <a:latin typeface="+mn-lt"/>
            </a:endParaRPr>
          </a:p>
          <a:p>
            <a:pPr marL="0" indent="0"/>
            <a:endParaRPr lang="en-US" altLang="en-US" dirty="0">
              <a:latin typeface="+mn-lt"/>
            </a:endParaRPr>
          </a:p>
          <a:p>
            <a:pPr>
              <a:buFontTx/>
              <a:buChar char="•"/>
            </a:pPr>
            <a:r>
              <a:rPr lang="en-US" altLang="en-US" dirty="0">
                <a:latin typeface="+mn-lt"/>
              </a:rPr>
              <a:t>To bring it back up, either move your mouse or hit the power button (depending on your machine). </a:t>
            </a:r>
          </a:p>
        </p:txBody>
      </p:sp>
      <p:pic>
        <p:nvPicPr>
          <p:cNvPr id="32772" name="Picture 5" descr="Power Options 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38766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381000" y="54864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spcBef>
                <a:spcPct val="50000"/>
              </a:spcBef>
            </a:pPr>
            <a:r>
              <a:rPr lang="en-US" altLang="en-US" sz="2800" b="1" dirty="0">
                <a:solidFill>
                  <a:srgbClr val="92D050"/>
                </a:solidFill>
                <a:latin typeface="+mn-lt"/>
              </a:rPr>
              <a:t>Disable screensavers!</a:t>
            </a:r>
          </a:p>
        </p:txBody>
      </p:sp>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smtClean="0"/>
              <a:t>Personal Computers</a:t>
            </a:r>
            <a:endParaRPr lang="en-US" dirty="0"/>
          </a:p>
        </p:txBody>
      </p:sp>
      <p:sp>
        <p:nvSpPr>
          <p:cNvPr id="3" name="Subtitle 2"/>
          <p:cNvSpPr>
            <a:spLocks noGrp="1"/>
          </p:cNvSpPr>
          <p:nvPr>
            <p:ph type="subTitle" idx="10"/>
          </p:nvPr>
        </p:nvSpPr>
        <p:spPr>
          <a:xfrm>
            <a:off x="1143000" y="990600"/>
            <a:ext cx="6858000" cy="304800"/>
          </a:xfrm>
        </p:spPr>
        <p:txBody>
          <a:bodyPr>
            <a:normAutofit fontScale="92500" lnSpcReduction="20000"/>
          </a:bodyPr>
          <a:lstStyle/>
          <a:p>
            <a:r>
              <a:rPr lang="en-US" dirty="0"/>
              <a:t>Enable Power Management Settings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4018" name="Picture 2" descr="MVC-018L"/>
          <p:cNvPicPr>
            <a:picLocks noChangeAspect="1" noChangeArrowheads="1"/>
          </p:cNvPicPr>
          <p:nvPr/>
        </p:nvPicPr>
        <p:blipFill>
          <a:blip r:embed="rId3" cstate="print"/>
          <a:srcRect/>
          <a:stretch>
            <a:fillRect/>
          </a:stretch>
        </p:blipFill>
        <p:spPr bwMode="auto">
          <a:xfrm>
            <a:off x="6019800" y="4114800"/>
            <a:ext cx="2895600" cy="2171700"/>
          </a:xfrm>
          <a:prstGeom prst="rect">
            <a:avLst/>
          </a:prstGeom>
          <a:noFill/>
          <a:effectLst>
            <a:softEdge rad="31750"/>
          </a:effectLst>
        </p:spPr>
      </p:pic>
      <p:pic>
        <p:nvPicPr>
          <p:cNvPr id="4054019" name="Picture 3" descr="Mvc-019l"/>
          <p:cNvPicPr>
            <a:picLocks noChangeAspect="1" noChangeArrowheads="1"/>
          </p:cNvPicPr>
          <p:nvPr/>
        </p:nvPicPr>
        <p:blipFill>
          <a:blip r:embed="rId4" cstate="print"/>
          <a:srcRect/>
          <a:stretch>
            <a:fillRect/>
          </a:stretch>
        </p:blipFill>
        <p:spPr bwMode="auto">
          <a:xfrm>
            <a:off x="3648075" y="2025650"/>
            <a:ext cx="2063750" cy="3600450"/>
          </a:xfrm>
          <a:prstGeom prst="rect">
            <a:avLst/>
          </a:prstGeom>
          <a:noFill/>
          <a:effectLst>
            <a:softEdge rad="31750"/>
          </a:effectLst>
        </p:spPr>
      </p:pic>
      <p:pic>
        <p:nvPicPr>
          <p:cNvPr id="4054020" name="Picture 4" descr="vending plug"/>
          <p:cNvPicPr>
            <a:picLocks noChangeAspect="1" noChangeArrowheads="1"/>
          </p:cNvPicPr>
          <p:nvPr/>
        </p:nvPicPr>
        <p:blipFill>
          <a:blip r:embed="rId5" cstate="print"/>
          <a:srcRect/>
          <a:stretch>
            <a:fillRect/>
          </a:stretch>
        </p:blipFill>
        <p:spPr bwMode="auto">
          <a:xfrm>
            <a:off x="685800" y="3429000"/>
            <a:ext cx="2443163" cy="2971800"/>
          </a:xfrm>
          <a:prstGeom prst="rect">
            <a:avLst/>
          </a:prstGeom>
          <a:noFill/>
          <a:effectLst>
            <a:softEdge rad="31750"/>
          </a:effectLst>
        </p:spPr>
      </p:pic>
      <p:sp>
        <p:nvSpPr>
          <p:cNvPr id="33797" name="Text Box 5"/>
          <p:cNvSpPr txBox="1">
            <a:spLocks noChangeArrowheads="1"/>
          </p:cNvSpPr>
          <p:nvPr/>
        </p:nvSpPr>
        <p:spPr bwMode="auto">
          <a:xfrm>
            <a:off x="6248400" y="3429000"/>
            <a:ext cx="206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altLang="en-US" sz="2000" dirty="0">
                <a:latin typeface="+mn-lt"/>
              </a:rPr>
              <a:t>Install timers</a:t>
            </a:r>
          </a:p>
        </p:txBody>
      </p:sp>
      <p:sp>
        <p:nvSpPr>
          <p:cNvPr id="33798" name="Text Box 6"/>
          <p:cNvSpPr txBox="1">
            <a:spLocks noChangeArrowheads="1"/>
          </p:cNvSpPr>
          <p:nvPr/>
        </p:nvSpPr>
        <p:spPr bwMode="auto">
          <a:xfrm>
            <a:off x="381000" y="2819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altLang="en-US" sz="2000" dirty="0">
                <a:latin typeface="+mn-lt"/>
              </a:rPr>
              <a:t>Unplug during vacations</a:t>
            </a:r>
          </a:p>
        </p:txBody>
      </p:sp>
      <p:sp>
        <p:nvSpPr>
          <p:cNvPr id="8" name="Title 7"/>
          <p:cNvSpPr>
            <a:spLocks noGrp="1"/>
          </p:cNvSpPr>
          <p:nvPr>
            <p:ph type="title"/>
          </p:nvPr>
        </p:nvSpPr>
        <p:spPr/>
        <p:txBody>
          <a:bodyPr>
            <a:normAutofit fontScale="90000"/>
          </a:bodyPr>
          <a:lstStyle/>
          <a:p>
            <a:pPr eaLnBrk="1" fontAlgn="auto" hangingPunct="1">
              <a:spcAft>
                <a:spcPts val="0"/>
              </a:spcAft>
              <a:defRPr/>
            </a:pPr>
            <a:r>
              <a:rPr lang="en-US" dirty="0" smtClean="0"/>
              <a:t>Saving with Vending Machines</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Plug Loads</a:t>
            </a:r>
            <a:endParaRPr lang="en-US" dirty="0"/>
          </a:p>
        </p:txBody>
      </p:sp>
      <p:sp>
        <p:nvSpPr>
          <p:cNvPr id="3" name="TextBox 2"/>
          <p:cNvSpPr txBox="1"/>
          <p:nvPr/>
        </p:nvSpPr>
        <p:spPr>
          <a:xfrm>
            <a:off x="185737" y="1752600"/>
            <a:ext cx="3048000" cy="2339102"/>
          </a:xfrm>
          <a:prstGeom prst="rect">
            <a:avLst/>
          </a:prstGeom>
          <a:noFill/>
        </p:spPr>
        <p:txBody>
          <a:bodyPr wrap="square" rtlCol="0">
            <a:spAutoFit/>
          </a:bodyPr>
          <a:lstStyle/>
          <a:p>
            <a:pPr marL="342900" indent="-342900">
              <a:spcAft>
                <a:spcPts val="1200"/>
              </a:spcAft>
              <a:buClr>
                <a:srgbClr val="92D050"/>
              </a:buClr>
              <a:buFont typeface="Wingdings" panose="05000000000000000000" pitchFamily="2" charset="2"/>
              <a:buChar char="§"/>
            </a:pPr>
            <a:r>
              <a:rPr lang="en-US" dirty="0" smtClean="0"/>
              <a:t>Students count electrical devices</a:t>
            </a:r>
          </a:p>
          <a:p>
            <a:pPr marL="342900" indent="-342900">
              <a:spcAft>
                <a:spcPts val="1200"/>
              </a:spcAft>
              <a:buClr>
                <a:srgbClr val="92D050"/>
              </a:buClr>
              <a:buFont typeface="Wingdings" panose="05000000000000000000" pitchFamily="2" charset="2"/>
              <a:buChar char="§"/>
            </a:pPr>
            <a:r>
              <a:rPr lang="en-US" dirty="0" smtClean="0"/>
              <a:t>Students estimate number of hours per week device is used</a:t>
            </a:r>
          </a:p>
          <a:p>
            <a:pPr marL="342900" indent="-342900">
              <a:spcAft>
                <a:spcPts val="1200"/>
              </a:spcAft>
              <a:buClr>
                <a:srgbClr val="92D050"/>
              </a:buClr>
              <a:buFont typeface="Wingdings" panose="05000000000000000000" pitchFamily="2" charset="2"/>
              <a:buChar char="§"/>
            </a:pPr>
            <a:r>
              <a:rPr lang="en-US" dirty="0" smtClean="0"/>
              <a:t>Excel spreadsheet uses formulas to compute cost</a:t>
            </a:r>
            <a:endParaRPr lang="en-US" dirty="0"/>
          </a:p>
        </p:txBody>
      </p:sp>
      <p:pic>
        <p:nvPicPr>
          <p:cNvPr id="1027" name="Picture 3" descr="G:\NEED\NEED Materials\PPT updates\Images\plug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00200"/>
            <a:ext cx="5029199" cy="478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15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Energy Audit</a:t>
            </a:r>
            <a:endParaRPr lang="en-US" dirty="0"/>
          </a:p>
        </p:txBody>
      </p:sp>
      <p:sp>
        <p:nvSpPr>
          <p:cNvPr id="3" name="Content Placeholder 2"/>
          <p:cNvSpPr>
            <a:spLocks noGrp="1"/>
          </p:cNvSpPr>
          <p:nvPr>
            <p:ph idx="1"/>
          </p:nvPr>
        </p:nvSpPr>
        <p:spPr/>
        <p:txBody>
          <a:bodyPr/>
          <a:lstStyle/>
          <a:p>
            <a:r>
              <a:rPr lang="en-US" dirty="0" smtClean="0"/>
              <a:t>Investigate your building and look for the following:</a:t>
            </a:r>
          </a:p>
          <a:p>
            <a:pPr lvl="1"/>
            <a:r>
              <a:rPr lang="en-US" dirty="0" smtClean="0"/>
              <a:t>Fluorescent light ballast type</a:t>
            </a:r>
          </a:p>
          <a:p>
            <a:pPr lvl="1"/>
            <a:r>
              <a:rPr lang="en-US" dirty="0" smtClean="0"/>
              <a:t>Light levels</a:t>
            </a:r>
          </a:p>
          <a:p>
            <a:pPr lvl="1"/>
            <a:r>
              <a:rPr lang="en-US" dirty="0" smtClean="0"/>
              <a:t>Humidity levels</a:t>
            </a:r>
          </a:p>
          <a:p>
            <a:pPr lvl="1"/>
            <a:r>
              <a:rPr lang="en-US" dirty="0" smtClean="0"/>
              <a:t>Temperature</a:t>
            </a:r>
          </a:p>
          <a:p>
            <a:pPr lvl="1"/>
            <a:r>
              <a:rPr lang="en-US" dirty="0" smtClean="0"/>
              <a:t>Electricity usage</a:t>
            </a:r>
          </a:p>
          <a:p>
            <a:r>
              <a:rPr lang="en-US" dirty="0" smtClean="0"/>
              <a:t>Reporting Form (Before and After)</a:t>
            </a:r>
          </a:p>
          <a:p>
            <a:endParaRPr lang="en-US" dirty="0" smtClean="0"/>
          </a:p>
          <a:p>
            <a:endParaRPr lang="en-US" dirty="0"/>
          </a:p>
        </p:txBody>
      </p:sp>
      <p:sp>
        <p:nvSpPr>
          <p:cNvPr id="4" name="Subtitle 3"/>
          <p:cNvSpPr>
            <a:spLocks noGrp="1"/>
          </p:cNvSpPr>
          <p:nvPr>
            <p:ph type="subTitle" idx="10"/>
          </p:nvPr>
        </p:nvSpPr>
        <p:spPr/>
        <p:txBody>
          <a:bodyPr>
            <a:normAutofit fontScale="92500" lnSpcReduction="20000"/>
          </a:bodyPr>
          <a:lstStyle/>
          <a:p>
            <a:endParaRPr lang="en-US"/>
          </a:p>
        </p:txBody>
      </p:sp>
    </p:spTree>
    <p:extLst>
      <p:ext uri="{BB962C8B-B14F-4D97-AF65-F5344CB8AC3E}">
        <p14:creationId xmlns:p14="http://schemas.microsoft.com/office/powerpoint/2010/main" val="149575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4"/>
          <p:cNvSpPr txBox="1">
            <a:spLocks noChangeArrowheads="1"/>
          </p:cNvSpPr>
          <p:nvPr/>
        </p:nvSpPr>
        <p:spPr bwMode="auto">
          <a:xfrm>
            <a:off x="228600" y="5562600"/>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None/>
            </a:pPr>
            <a:r>
              <a:rPr lang="en-US" altLang="en-US" sz="2000" dirty="0" smtClean="0">
                <a:latin typeface="+mn-lt"/>
                <a:cs typeface="Tahoma" pitchFamily="34" charset="0"/>
              </a:rPr>
              <a:t>A flicker </a:t>
            </a:r>
            <a:r>
              <a:rPr lang="en-US" altLang="en-US" sz="2000" dirty="0">
                <a:latin typeface="+mn-lt"/>
                <a:cs typeface="Tahoma" pitchFamily="34" charset="0"/>
              </a:rPr>
              <a:t>checker is a small plastic top-like device used to identify ballast type</a:t>
            </a:r>
            <a:r>
              <a:rPr lang="en-US" altLang="en-US" sz="2000" dirty="0" smtClean="0">
                <a:latin typeface="+mn-lt"/>
                <a:cs typeface="Tahoma" pitchFamily="34" charset="0"/>
              </a:rPr>
              <a:t>.  A gray scale pattern indicates an electronic ballast, while a checkerboard pattern indicates a magnetic ballast. </a:t>
            </a:r>
            <a:endParaRPr lang="en-US" altLang="en-US" sz="2000" dirty="0">
              <a:latin typeface="+mn-lt"/>
              <a:cs typeface="Tahoma" pitchFamily="34" charset="0"/>
            </a:endParaRPr>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Determining Ballast Type</a:t>
            </a:r>
            <a:endParaRPr lang="en-US" dirty="0"/>
          </a:p>
        </p:txBody>
      </p:sp>
      <p:pic>
        <p:nvPicPr>
          <p:cNvPr id="35845" name="Picture 6" descr="FlickerElectron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24012"/>
            <a:ext cx="33178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FlickerMagneti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38299"/>
            <a:ext cx="3276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l="4546" t="12682" r="52020"/>
          <a:stretch>
            <a:fillRect/>
          </a:stretch>
        </p:blipFill>
        <p:spPr bwMode="auto">
          <a:xfrm>
            <a:off x="2909887" y="228600"/>
            <a:ext cx="3276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7" name="Title 6"/>
          <p:cNvSpPr>
            <a:spLocks noGrp="1"/>
          </p:cNvSpPr>
          <p:nvPr>
            <p:ph type="title"/>
          </p:nvPr>
        </p:nvSpPr>
        <p:spPr>
          <a:xfrm>
            <a:off x="1804987" y="5486400"/>
            <a:ext cx="5486400" cy="566738"/>
          </a:xfrm>
        </p:spPr>
        <p:txBody>
          <a:bodyPr>
            <a:normAutofit/>
          </a:bodyPr>
          <a:lstStyle/>
          <a:p>
            <a:pPr eaLnBrk="1" fontAlgn="auto" hangingPunct="1">
              <a:spcAft>
                <a:spcPts val="0"/>
              </a:spcAft>
              <a:defRPr/>
            </a:pPr>
            <a:r>
              <a:rPr lang="en-US" sz="2800" dirty="0" smtClean="0"/>
              <a:t>Light Meter</a:t>
            </a:r>
            <a:endParaRPr lang="en-US" sz="2800" dirty="0"/>
          </a:p>
        </p:txBody>
      </p:sp>
      <p:sp>
        <p:nvSpPr>
          <p:cNvPr id="4" name="Text Placeholder 3"/>
          <p:cNvSpPr>
            <a:spLocks noGrp="1"/>
          </p:cNvSpPr>
          <p:nvPr>
            <p:ph type="body" sz="half" idx="2"/>
          </p:nvPr>
        </p:nvSpPr>
        <p:spPr>
          <a:xfrm>
            <a:off x="228600" y="5943600"/>
            <a:ext cx="8610600" cy="804862"/>
          </a:xfrm>
        </p:spPr>
        <p:txBody>
          <a:bodyPr>
            <a:normAutofit fontScale="92500"/>
          </a:bodyPr>
          <a:lstStyle/>
          <a:p>
            <a:r>
              <a:rPr lang="en-US" sz="2000" dirty="0" smtClean="0"/>
              <a:t>A light meter measures the amount of light in a space in units of foot candles.  Spaces that are overly lit may be using more energy than necessary.</a:t>
            </a:r>
            <a:endParaRPr lang="en-US" sz="2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Hygrometer</a:t>
            </a:r>
            <a:endParaRPr lang="en-US" dirty="0"/>
          </a:p>
        </p:txBody>
      </p:sp>
      <p:sp>
        <p:nvSpPr>
          <p:cNvPr id="4" name="Text Placeholder 3"/>
          <p:cNvSpPr>
            <a:spLocks noGrp="1"/>
          </p:cNvSpPr>
          <p:nvPr>
            <p:ph type="body" sz="half" idx="2"/>
          </p:nvPr>
        </p:nvSpPr>
        <p:spPr>
          <a:xfrm>
            <a:off x="304800" y="5367338"/>
            <a:ext cx="8458200" cy="804862"/>
          </a:xfrm>
        </p:spPr>
        <p:txBody>
          <a:bodyPr/>
          <a:lstStyle/>
          <a:p>
            <a:r>
              <a:rPr lang="en-US" sz="2000" dirty="0" smtClean="0"/>
              <a:t>A hygrometer measures relative humidity.  Warmer air can hold more moisture, so if cold air is heated, it will feel very dry unless humidified.</a:t>
            </a:r>
            <a:endParaRPr lang="en-US" sz="2000" dirty="0"/>
          </a:p>
        </p:txBody>
      </p:sp>
      <p:sp>
        <p:nvSpPr>
          <p:cNvPr id="3" name="Footer Placeholder 2"/>
          <p:cNvSpPr>
            <a:spLocks noGrp="1"/>
          </p:cNvSpPr>
          <p:nvPr>
            <p:ph type="ftr" sz="quarter" idx="11"/>
          </p:nvPr>
        </p:nvSpPr>
        <p:spPr/>
        <p:txBody>
          <a:bodyPr/>
          <a:lstStyle/>
          <a:p>
            <a:pPr algn="ctr"/>
            <a:r>
              <a:rPr lang="en-US" dirty="0" smtClean="0"/>
              <a:t>The NEED Project</a:t>
            </a:r>
            <a:endParaRPr lang="en-US" dirty="0"/>
          </a:p>
        </p:txBody>
      </p:sp>
      <p:pic>
        <p:nvPicPr>
          <p:cNvPr id="1026" name="Picture 2" descr="G:\NEED\NEED Materials\PPTs\Images\Hygrometer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
            <a:ext cx="88842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57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Digital Thermometer</a:t>
            </a:r>
            <a:endParaRPr lang="en-US" dirty="0"/>
          </a:p>
        </p:txBody>
      </p:sp>
      <p:sp>
        <p:nvSpPr>
          <p:cNvPr id="5" name="Text Placeholder 3"/>
          <p:cNvSpPr>
            <a:spLocks noGrp="1"/>
          </p:cNvSpPr>
          <p:nvPr>
            <p:ph type="body" sz="half" idx="2"/>
          </p:nvPr>
        </p:nvSpPr>
        <p:spPr>
          <a:xfrm>
            <a:off x="304800" y="5367338"/>
            <a:ext cx="8458200" cy="1338262"/>
          </a:xfrm>
        </p:spPr>
        <p:txBody>
          <a:bodyPr/>
          <a:lstStyle/>
          <a:p>
            <a:r>
              <a:rPr lang="en-US" sz="2000" dirty="0" smtClean="0"/>
              <a:t>The digital thermometer can be used to tell if a room is of the appropriate temperature, and compare how spaces may be infiltrated by thermal energy or moving air.  Waterproof versions can also help check the temperature setting of your water heating system.</a:t>
            </a:r>
            <a:endParaRPr lang="en-US" sz="2000" dirty="0"/>
          </a:p>
        </p:txBody>
      </p:sp>
      <p:pic>
        <p:nvPicPr>
          <p:cNvPr id="2050" name="Picture 2" descr="G:\NEED\NEED Materials\2014 Final Curriculum\Learning and Conserving - Teacher\Links\thermome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0"/>
            <a:ext cx="3183965" cy="5238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 vs. Conservation</a:t>
            </a:r>
            <a:endParaRPr lang="en-US" dirty="0"/>
          </a:p>
        </p:txBody>
      </p:sp>
      <p:sp>
        <p:nvSpPr>
          <p:cNvPr id="5" name="Text Placeholder 4"/>
          <p:cNvSpPr>
            <a:spLocks noGrp="1"/>
          </p:cNvSpPr>
          <p:nvPr>
            <p:ph type="body" idx="1"/>
          </p:nvPr>
        </p:nvSpPr>
        <p:spPr/>
        <p:txBody>
          <a:bodyPr/>
          <a:lstStyle/>
          <a:p>
            <a:r>
              <a:rPr lang="en-US" dirty="0" smtClean="0"/>
              <a:t>Efficiency</a:t>
            </a:r>
            <a:endParaRPr lang="en-US" dirty="0"/>
          </a:p>
        </p:txBody>
      </p:sp>
      <p:sp>
        <p:nvSpPr>
          <p:cNvPr id="4" name="Content Placeholder 3"/>
          <p:cNvSpPr>
            <a:spLocks noGrp="1"/>
          </p:cNvSpPr>
          <p:nvPr>
            <p:ph sz="half" idx="2"/>
          </p:nvPr>
        </p:nvSpPr>
        <p:spPr/>
        <p:txBody>
          <a:bodyPr>
            <a:normAutofit lnSpcReduction="10000"/>
          </a:bodyPr>
          <a:lstStyle/>
          <a:p>
            <a:r>
              <a:rPr lang="en-US" dirty="0"/>
              <a:t>Energy efficiency involves the use of technology </a:t>
            </a:r>
            <a:r>
              <a:rPr lang="en-US" dirty="0" smtClean="0"/>
              <a:t>that </a:t>
            </a:r>
            <a:r>
              <a:rPr lang="en-US" dirty="0"/>
              <a:t>requires less energy to perform the same </a:t>
            </a:r>
            <a:r>
              <a:rPr lang="en-US" dirty="0" smtClean="0"/>
              <a:t>function.</a:t>
            </a:r>
          </a:p>
          <a:p>
            <a:r>
              <a:rPr lang="en-US" dirty="0" smtClean="0"/>
              <a:t>Focuses on the equipment or machinery being used</a:t>
            </a:r>
          </a:p>
          <a:p>
            <a:r>
              <a:rPr lang="en-US" dirty="0" smtClean="0"/>
              <a:t>One example is installing LED light bulbs throughout the house</a:t>
            </a:r>
            <a:endParaRPr lang="en-US" dirty="0"/>
          </a:p>
        </p:txBody>
      </p:sp>
      <p:sp>
        <p:nvSpPr>
          <p:cNvPr id="7" name="Text Placeholder 6"/>
          <p:cNvSpPr>
            <a:spLocks noGrp="1"/>
          </p:cNvSpPr>
          <p:nvPr>
            <p:ph type="body" sz="quarter" idx="3"/>
          </p:nvPr>
        </p:nvSpPr>
        <p:spPr/>
        <p:txBody>
          <a:bodyPr/>
          <a:lstStyle/>
          <a:p>
            <a:r>
              <a:rPr lang="en-US" dirty="0" smtClean="0"/>
              <a:t>Conservation</a:t>
            </a:r>
            <a:endParaRPr lang="en-US" dirty="0"/>
          </a:p>
        </p:txBody>
      </p:sp>
      <p:sp>
        <p:nvSpPr>
          <p:cNvPr id="6" name="Content Placeholder 5"/>
          <p:cNvSpPr>
            <a:spLocks noGrp="1"/>
          </p:cNvSpPr>
          <p:nvPr>
            <p:ph sz="quarter" idx="4"/>
          </p:nvPr>
        </p:nvSpPr>
        <p:spPr/>
        <p:txBody>
          <a:bodyPr/>
          <a:lstStyle/>
          <a:p>
            <a:r>
              <a:rPr lang="en-US" dirty="0"/>
              <a:t>Energy conservation includes any behavior that results in the use </a:t>
            </a:r>
            <a:r>
              <a:rPr lang="en-US" dirty="0" smtClean="0"/>
              <a:t>of </a:t>
            </a:r>
            <a:r>
              <a:rPr lang="en-US" dirty="0"/>
              <a:t>less </a:t>
            </a:r>
            <a:r>
              <a:rPr lang="en-US" dirty="0" smtClean="0"/>
              <a:t>energy.</a:t>
            </a:r>
          </a:p>
          <a:p>
            <a:r>
              <a:rPr lang="en-US" dirty="0" smtClean="0"/>
              <a:t>Focuses on the behavior of people</a:t>
            </a:r>
          </a:p>
          <a:p>
            <a:r>
              <a:rPr lang="en-US" dirty="0" smtClean="0"/>
              <a:t>One example is using daylighting through windows rather than turning on the lights</a:t>
            </a:r>
            <a:endParaRPr lang="en-US" dirty="0"/>
          </a:p>
        </p:txBody>
      </p:sp>
      <p:sp>
        <p:nvSpPr>
          <p:cNvPr id="8" name="Subtitle 7"/>
          <p:cNvSpPr>
            <a:spLocks noGrp="1"/>
          </p:cNvSpPr>
          <p:nvPr>
            <p:ph type="subTitle" idx="10"/>
          </p:nvPr>
        </p:nvSpPr>
        <p:spPr/>
        <p:txBody>
          <a:bodyPr>
            <a:normAutofit fontScale="92500" lnSpcReduction="20000"/>
          </a:bodyPr>
          <a:lstStyle/>
          <a:p>
            <a:endParaRPr lang="en-US"/>
          </a:p>
        </p:txBody>
      </p:sp>
    </p:spTree>
    <p:extLst>
      <p:ext uri="{BB962C8B-B14F-4D97-AF65-F5344CB8AC3E}">
        <p14:creationId xmlns:p14="http://schemas.microsoft.com/office/powerpoint/2010/main" val="593154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Kill A Watt meter</a:t>
            </a:r>
            <a:endParaRPr lang="en-US" dirty="0"/>
          </a:p>
        </p:txBody>
      </p:sp>
      <p:pic>
        <p:nvPicPr>
          <p:cNvPr id="37891" name="Picture 4" descr="KillAWattMet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725" y="228600"/>
            <a:ext cx="21145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p:cNvSpPr>
            <a:spLocks noGrp="1"/>
          </p:cNvSpPr>
          <p:nvPr>
            <p:ph type="body" sz="half" idx="2"/>
          </p:nvPr>
        </p:nvSpPr>
        <p:spPr>
          <a:xfrm>
            <a:off x="304800" y="5367338"/>
            <a:ext cx="8458200" cy="1185862"/>
          </a:xfrm>
        </p:spPr>
        <p:txBody>
          <a:bodyPr/>
          <a:lstStyle/>
          <a:p>
            <a:r>
              <a:rPr lang="en-US" sz="2000" dirty="0" smtClean="0"/>
              <a:t>This tool allows you to measure how much power (Watts) an electrical device uses at any given time. By changing the display, it will also measure kWh consumed over a period of time. </a:t>
            </a:r>
            <a:endParaRPr lang="en-US" sz="2000" dirty="0"/>
          </a:p>
        </p:txBody>
      </p:sp>
      <p:sp>
        <p:nvSpPr>
          <p:cNvPr id="3" name="Footer Placeholder 2"/>
          <p:cNvSpPr>
            <a:spLocks noGrp="1"/>
          </p:cNvSpPr>
          <p:nvPr>
            <p:ph type="ftr" sz="quarter" idx="11"/>
          </p:nvPr>
        </p:nvSpPr>
        <p:spPr/>
        <p:txBody>
          <a:bodyPr/>
          <a:lstStyle/>
          <a:p>
            <a:pPr algn="ctr"/>
            <a:r>
              <a:rPr lang="en-US" dirty="0" smtClean="0"/>
              <a:t>The NEED Project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on Ment Recording Form"/>
          <p:cNvPicPr>
            <a:picLocks noChangeAspect="1" noChangeArrowheads="1"/>
          </p:cNvPicPr>
          <p:nvPr/>
        </p:nvPicPr>
        <p:blipFill>
          <a:blip r:embed="rId3">
            <a:extLst>
              <a:ext uri="{28A0092B-C50C-407E-A947-70E740481C1C}">
                <a14:useLocalDpi xmlns:a14="http://schemas.microsoft.com/office/drawing/2010/main" val="0"/>
              </a:ext>
            </a:extLst>
          </a:blip>
          <a:srcRect b="4321"/>
          <a:stretch>
            <a:fillRect/>
          </a:stretch>
        </p:blipFill>
        <p:spPr bwMode="auto">
          <a:xfrm>
            <a:off x="2514600" y="1523998"/>
            <a:ext cx="3810000" cy="536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Energy Efficiency: The Assessment</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914400" y="1676400"/>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altLang="en-US" sz="3200" dirty="0">
                <a:latin typeface="+mn-lt"/>
              </a:rPr>
              <a:t>What Makes a Campaign Effective?</a:t>
            </a:r>
          </a:p>
        </p:txBody>
      </p:sp>
      <p:sp>
        <p:nvSpPr>
          <p:cNvPr id="40964" name="Text Box 4"/>
          <p:cNvSpPr txBox="1">
            <a:spLocks noChangeArrowheads="1"/>
          </p:cNvSpPr>
          <p:nvPr/>
        </p:nvSpPr>
        <p:spPr bwMode="auto">
          <a:xfrm>
            <a:off x="381000" y="2362200"/>
            <a:ext cx="7848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457200" indent="-457200">
              <a:spcBef>
                <a:spcPct val="50000"/>
              </a:spcBef>
              <a:buClr>
                <a:srgbClr val="92D050"/>
              </a:buClr>
              <a:buFont typeface="Wingdings" panose="05000000000000000000" pitchFamily="2" charset="2"/>
              <a:buChar char="§"/>
            </a:pPr>
            <a:r>
              <a:rPr lang="en-US" altLang="en-US" sz="3200" dirty="0">
                <a:latin typeface="+mn-lt"/>
              </a:rPr>
              <a:t> Clearly defined </a:t>
            </a:r>
            <a:r>
              <a:rPr lang="en-US" altLang="en-US" sz="3200" dirty="0" smtClean="0">
                <a:latin typeface="+mn-lt"/>
              </a:rPr>
              <a:t>message</a:t>
            </a:r>
            <a:endParaRPr lang="en-US" altLang="en-US" sz="3200" dirty="0">
              <a:latin typeface="+mn-lt"/>
            </a:endParaRPr>
          </a:p>
          <a:p>
            <a:pPr marL="457200" indent="-457200">
              <a:spcBef>
                <a:spcPct val="50000"/>
              </a:spcBef>
              <a:buClr>
                <a:srgbClr val="92D050"/>
              </a:buClr>
              <a:buFont typeface="Wingdings" panose="05000000000000000000" pitchFamily="2" charset="2"/>
              <a:buChar char="§"/>
            </a:pPr>
            <a:r>
              <a:rPr lang="en-US" altLang="en-US" sz="3200" dirty="0">
                <a:latin typeface="+mn-lt"/>
              </a:rPr>
              <a:t> Motivational </a:t>
            </a:r>
            <a:r>
              <a:rPr lang="en-US" altLang="en-US" sz="3200" dirty="0" smtClean="0">
                <a:latin typeface="+mn-lt"/>
              </a:rPr>
              <a:t>components</a:t>
            </a:r>
            <a:endParaRPr lang="en-US" altLang="en-US" sz="3200" dirty="0">
              <a:latin typeface="+mn-lt"/>
            </a:endParaRPr>
          </a:p>
          <a:p>
            <a:pPr marL="457200" indent="-457200">
              <a:spcBef>
                <a:spcPct val="50000"/>
              </a:spcBef>
              <a:buClr>
                <a:srgbClr val="92D050"/>
              </a:buClr>
              <a:buFont typeface="Wingdings" panose="05000000000000000000" pitchFamily="2" charset="2"/>
              <a:buChar char="§"/>
            </a:pPr>
            <a:r>
              <a:rPr lang="en-US" altLang="en-US" sz="3200" dirty="0">
                <a:latin typeface="+mn-lt"/>
              </a:rPr>
              <a:t> Delivering message via multiple </a:t>
            </a:r>
            <a:r>
              <a:rPr lang="en-US" altLang="en-US" sz="3200" dirty="0" smtClean="0">
                <a:latin typeface="+mn-lt"/>
              </a:rPr>
              <a:t>media</a:t>
            </a:r>
            <a:endParaRPr lang="en-US" altLang="en-US" sz="3200" dirty="0">
              <a:latin typeface="+mn-lt"/>
            </a:endParaRPr>
          </a:p>
          <a:p>
            <a:pPr marL="457200" indent="-457200">
              <a:spcBef>
                <a:spcPct val="50000"/>
              </a:spcBef>
              <a:buClr>
                <a:srgbClr val="92D050"/>
              </a:buClr>
              <a:buFont typeface="Wingdings" panose="05000000000000000000" pitchFamily="2" charset="2"/>
              <a:buChar char="§"/>
            </a:pPr>
            <a:r>
              <a:rPr lang="en-US" altLang="en-US" sz="3200" dirty="0">
                <a:latin typeface="+mn-lt"/>
              </a:rPr>
              <a:t> Persistence in delivering </a:t>
            </a:r>
            <a:r>
              <a:rPr lang="en-US" altLang="en-US" sz="3200" dirty="0" smtClean="0">
                <a:latin typeface="+mn-lt"/>
              </a:rPr>
              <a:t>message</a:t>
            </a:r>
            <a:endParaRPr lang="en-US" altLang="en-US" sz="3200" dirty="0">
              <a:latin typeface="+mn-lt"/>
            </a:endParaRPr>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Energy Efficiency: Take Action</a:t>
            </a:r>
            <a:endParaRPr lang="en-US" dirty="0"/>
          </a:p>
        </p:txBody>
      </p:sp>
      <p:sp>
        <p:nvSpPr>
          <p:cNvPr id="3" name="Subtitle 2"/>
          <p:cNvSpPr>
            <a:spLocks noGrp="1"/>
          </p:cNvSpPr>
          <p:nvPr>
            <p:ph type="subTitle" idx="10"/>
          </p:nvPr>
        </p:nvSpPr>
        <p:spPr/>
        <p:txBody>
          <a:bodyPr>
            <a:normAutofit fontScale="92500" lnSpcReduction="20000"/>
          </a:bodyPr>
          <a:lstStyle/>
          <a:p>
            <a:r>
              <a:rPr lang="en-US" altLang="en-US" b="1" dirty="0">
                <a:latin typeface="Tahoma" pitchFamily="34" charset="0"/>
              </a:rPr>
              <a:t>Awareness Campaign</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Benefits of Energy Management</a:t>
            </a:r>
            <a:endParaRPr lang="en-US" dirty="0"/>
          </a:p>
        </p:txBody>
      </p:sp>
      <p:sp>
        <p:nvSpPr>
          <p:cNvPr id="13315" name="Rectangle 2"/>
          <p:cNvSpPr>
            <a:spLocks noGrp="1" noChangeArrowheads="1"/>
          </p:cNvSpPr>
          <p:nvPr>
            <p:ph idx="1"/>
          </p:nvPr>
        </p:nvSpPr>
        <p:spPr/>
        <p:txBody>
          <a:bodyPr>
            <a:normAutofit/>
          </a:bodyPr>
          <a:lstStyle/>
          <a:p>
            <a:pPr eaLnBrk="1" hangingPunct="1">
              <a:lnSpc>
                <a:spcPct val="90000"/>
              </a:lnSpc>
            </a:pPr>
            <a:r>
              <a:rPr lang="en-US" altLang="en-US" sz="3200" dirty="0" smtClean="0">
                <a:cs typeface="Tahoma" pitchFamily="34" charset="0"/>
              </a:rPr>
              <a:t>Reduces consumption</a:t>
            </a:r>
          </a:p>
          <a:p>
            <a:pPr eaLnBrk="1" hangingPunct="1">
              <a:lnSpc>
                <a:spcPct val="90000"/>
              </a:lnSpc>
            </a:pPr>
            <a:r>
              <a:rPr lang="en-US" altLang="en-US" sz="3200" dirty="0" smtClean="0">
                <a:cs typeface="Tahoma" pitchFamily="34" charset="0"/>
              </a:rPr>
              <a:t>Increases comfort &amp; safety</a:t>
            </a:r>
          </a:p>
          <a:p>
            <a:pPr eaLnBrk="1" hangingPunct="1">
              <a:lnSpc>
                <a:spcPct val="90000"/>
              </a:lnSpc>
            </a:pPr>
            <a:r>
              <a:rPr lang="en-US" altLang="en-US" sz="3200" dirty="0" smtClean="0">
                <a:cs typeface="Tahoma" pitchFamily="34" charset="0"/>
              </a:rPr>
              <a:t>Reduces pollution</a:t>
            </a:r>
          </a:p>
          <a:p>
            <a:pPr eaLnBrk="1" hangingPunct="1">
              <a:lnSpc>
                <a:spcPct val="90000"/>
              </a:lnSpc>
            </a:pPr>
            <a:r>
              <a:rPr lang="en-US" altLang="en-US" sz="3200" dirty="0" smtClean="0">
                <a:cs typeface="Tahoma" pitchFamily="34" charset="0"/>
              </a:rPr>
              <a:t>Makes our economy stronger</a:t>
            </a:r>
          </a:p>
          <a:p>
            <a:pPr eaLnBrk="1" hangingPunct="1">
              <a:lnSpc>
                <a:spcPct val="90000"/>
              </a:lnSpc>
            </a:pPr>
            <a:r>
              <a:rPr lang="en-US" altLang="en-US" sz="3200" dirty="0" smtClean="0">
                <a:cs typeface="Tahoma" pitchFamily="34" charset="0"/>
              </a:rPr>
              <a:t>Increases our energy security</a:t>
            </a:r>
          </a:p>
        </p:txBody>
      </p:sp>
      <p:sp>
        <p:nvSpPr>
          <p:cNvPr id="2" name="Subtitle 1"/>
          <p:cNvSpPr>
            <a:spLocks noGrp="1"/>
          </p:cNvSpPr>
          <p:nvPr>
            <p:ph type="subTitle" idx="10"/>
          </p:nvPr>
        </p:nvSpPr>
        <p:spPr/>
        <p:txBody>
          <a:bodyPr>
            <a:normAutofit fontScale="92500" lnSpcReduction="20000"/>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National ENERGY STAR® Program</a:t>
            </a:r>
          </a:p>
        </p:txBody>
      </p:sp>
      <p:pic>
        <p:nvPicPr>
          <p:cNvPr id="14340" name="Picture 4" descr="change_for_the_better_with_energy_st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214437" y="2395537"/>
            <a:ext cx="2524125" cy="3362325"/>
          </a:xfrm>
        </p:spPr>
      </p:pic>
      <p:sp>
        <p:nvSpPr>
          <p:cNvPr id="6" name="Rectangle 3"/>
          <p:cNvSpPr>
            <a:spLocks noGrp="1" noChangeArrowheads="1"/>
          </p:cNvSpPr>
          <p:nvPr>
            <p:ph sz="half" idx="11"/>
          </p:nvPr>
        </p:nvSpPr>
        <p:spPr>
          <a:xfrm>
            <a:off x="4343400" y="1600200"/>
            <a:ext cx="4343400" cy="4953000"/>
          </a:xfrm>
        </p:spPr>
        <p:txBody>
          <a:bodyPr rtlCol="0">
            <a:normAutofit fontScale="92500" lnSpcReduction="20000"/>
          </a:bodyPr>
          <a:lstStyle/>
          <a:p>
            <a:pPr eaLnBrk="1" fontAlgn="auto" hangingPunct="1">
              <a:spcAft>
                <a:spcPts val="0"/>
              </a:spcAft>
              <a:defRPr/>
            </a:pPr>
            <a:r>
              <a:rPr lang="en-US" dirty="0" smtClean="0">
                <a:solidFill>
                  <a:schemeClr val="tx1">
                    <a:lumMod val="85000"/>
                    <a:lumOff val="15000"/>
                  </a:schemeClr>
                </a:solidFill>
              </a:rPr>
              <a:t>Joint program of the U.S. Environmental Protection Agency and the U.S. Department of Energy</a:t>
            </a:r>
          </a:p>
          <a:p>
            <a:pPr eaLnBrk="1" fontAlgn="auto" hangingPunct="1">
              <a:spcAft>
                <a:spcPts val="0"/>
              </a:spcAft>
              <a:defRPr/>
            </a:pPr>
            <a:endParaRPr lang="en-US" dirty="0" smtClean="0">
              <a:solidFill>
                <a:schemeClr val="tx1">
                  <a:lumMod val="85000"/>
                  <a:lumOff val="15000"/>
                </a:schemeClr>
              </a:solidFill>
            </a:endParaRPr>
          </a:p>
          <a:p>
            <a:pPr eaLnBrk="1" fontAlgn="auto" hangingPunct="1">
              <a:spcAft>
                <a:spcPts val="0"/>
              </a:spcAft>
              <a:defRPr/>
            </a:pPr>
            <a:r>
              <a:rPr lang="en-US" dirty="0" smtClean="0">
                <a:solidFill>
                  <a:schemeClr val="tx1">
                    <a:lumMod val="85000"/>
                    <a:lumOff val="15000"/>
                  </a:schemeClr>
                </a:solidFill>
              </a:rPr>
              <a:t>National symbol for energy efficiency</a:t>
            </a:r>
          </a:p>
          <a:p>
            <a:pPr eaLnBrk="1" fontAlgn="auto" hangingPunct="1">
              <a:spcAft>
                <a:spcPts val="0"/>
              </a:spcAft>
              <a:defRPr/>
            </a:pPr>
            <a:endParaRPr lang="en-US" dirty="0" smtClean="0">
              <a:solidFill>
                <a:schemeClr val="tx1">
                  <a:lumMod val="85000"/>
                  <a:lumOff val="15000"/>
                </a:schemeClr>
              </a:solidFill>
            </a:endParaRPr>
          </a:p>
          <a:p>
            <a:pPr eaLnBrk="1" fontAlgn="auto" hangingPunct="1">
              <a:spcAft>
                <a:spcPts val="0"/>
              </a:spcAft>
              <a:defRPr/>
            </a:pPr>
            <a:r>
              <a:rPr lang="en-US" dirty="0" smtClean="0">
                <a:solidFill>
                  <a:schemeClr val="tx1">
                    <a:lumMod val="85000"/>
                    <a:lumOff val="15000"/>
                  </a:schemeClr>
                </a:solidFill>
              </a:rPr>
              <a:t>Products and/or buildings must meet certain standards to display label</a:t>
            </a:r>
          </a:p>
          <a:p>
            <a:pPr eaLnBrk="1" fontAlgn="auto" hangingPunct="1">
              <a:spcAft>
                <a:spcPts val="0"/>
              </a:spcAft>
              <a:defRPr/>
            </a:pPr>
            <a:endParaRPr lang="en-US" dirty="0" smtClean="0">
              <a:solidFill>
                <a:schemeClr val="tx1">
                  <a:lumMod val="85000"/>
                  <a:lumOff val="15000"/>
                </a:schemeClr>
              </a:solidFill>
            </a:endParaRPr>
          </a:p>
          <a:p>
            <a:pPr eaLnBrk="1" fontAlgn="auto" hangingPunct="1">
              <a:spcAft>
                <a:spcPts val="0"/>
              </a:spcAft>
              <a:defRPr/>
            </a:pPr>
            <a:r>
              <a:rPr lang="en-US" dirty="0" smtClean="0">
                <a:solidFill>
                  <a:schemeClr val="tx1">
                    <a:lumMod val="85000"/>
                    <a:lumOff val="15000"/>
                  </a:schemeClr>
                </a:solidFill>
              </a:rPr>
              <a:t>For homes &amp; businesses</a:t>
            </a:r>
          </a:p>
          <a:p>
            <a:pPr eaLnBrk="1" fontAlgn="auto" hangingPunct="1">
              <a:spcAft>
                <a:spcPts val="0"/>
              </a:spcAft>
              <a:defRPr/>
            </a:pPr>
            <a:endParaRPr lang="en-US" dirty="0" smtClean="0">
              <a:solidFill>
                <a:schemeClr val="tx1">
                  <a:lumMod val="85000"/>
                  <a:lumOff val="15000"/>
                </a:schemeClr>
              </a:solidFill>
            </a:endParaRPr>
          </a:p>
        </p:txBody>
      </p:sp>
      <p:sp>
        <p:nvSpPr>
          <p:cNvPr id="3" name="Subtitle 2"/>
          <p:cNvSpPr>
            <a:spLocks noGrp="1"/>
          </p:cNvSpPr>
          <p:nvPr>
            <p:ph type="subTitle" idx="10"/>
          </p:nvPr>
        </p:nvSpPr>
        <p:spPr/>
        <p:txBody>
          <a:bodyPr>
            <a:normAutofit fontScale="92500" lnSpcReduction="20000"/>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pPr eaLnBrk="1" fontAlgn="auto" hangingPunct="1">
              <a:spcAft>
                <a:spcPts val="0"/>
              </a:spcAft>
              <a:defRPr/>
            </a:pPr>
            <a:r>
              <a:rPr lang="en-US" smtClean="0"/>
              <a:t>How Efficient are U.S. Schools?</a:t>
            </a:r>
            <a:endParaRPr lang="en-US" dirty="0" smtClean="0"/>
          </a:p>
        </p:txBody>
      </p:sp>
      <p:sp>
        <p:nvSpPr>
          <p:cNvPr id="7170" name="Rectangle 2"/>
          <p:cNvSpPr>
            <a:spLocks noGrp="1" noChangeArrowheads="1"/>
          </p:cNvSpPr>
          <p:nvPr>
            <p:ph idx="1"/>
          </p:nvPr>
        </p:nvSpPr>
        <p:spPr/>
        <p:txBody>
          <a:bodyPr rtlCol="0">
            <a:normAutofit/>
          </a:bodyPr>
          <a:lstStyle/>
          <a:p>
            <a:pPr eaLnBrk="1" fontAlgn="auto" hangingPunct="1">
              <a:spcAft>
                <a:spcPts val="0"/>
              </a:spcAft>
              <a:defRPr/>
            </a:pPr>
            <a:r>
              <a:rPr lang="en-US" sz="2300" dirty="0" smtClean="0"/>
              <a:t>Average annual energy bill to run America's schools: $6 billion </a:t>
            </a:r>
          </a:p>
          <a:p>
            <a:pPr eaLnBrk="1" fontAlgn="auto" hangingPunct="1">
              <a:spcAft>
                <a:spcPts val="0"/>
              </a:spcAft>
              <a:defRPr/>
            </a:pPr>
            <a:r>
              <a:rPr lang="en-US" dirty="0" smtClean="0"/>
              <a:t>A typical school district with 3,000 students spends $400,000 on energy per year. </a:t>
            </a:r>
          </a:p>
          <a:p>
            <a:pPr eaLnBrk="1" fontAlgn="auto" hangingPunct="1">
              <a:spcAft>
                <a:spcPts val="0"/>
              </a:spcAft>
              <a:defRPr/>
            </a:pPr>
            <a:r>
              <a:rPr lang="en-US" dirty="0" smtClean="0"/>
              <a:t>The least efficient schools use 3 times more energy than the best energy performers. </a:t>
            </a:r>
          </a:p>
          <a:p>
            <a:pPr eaLnBrk="1" fontAlgn="auto" hangingPunct="1">
              <a:spcAft>
                <a:spcPts val="0"/>
              </a:spcAft>
              <a:defRPr/>
            </a:pPr>
            <a:r>
              <a:rPr lang="en-US" dirty="0" smtClean="0"/>
              <a:t>Top performing </a:t>
            </a:r>
            <a:r>
              <a:rPr lang="en-US" dirty="0" smtClean="0">
                <a:hlinkClick r:id="rId3"/>
              </a:rPr>
              <a:t>ENERGY STAR</a:t>
            </a:r>
            <a:r>
              <a:rPr lang="en-US" dirty="0" smtClean="0"/>
              <a:t>®</a:t>
            </a:r>
            <a:r>
              <a:rPr lang="en-US" dirty="0" smtClean="0">
                <a:hlinkClick r:id="rId3"/>
              </a:rPr>
              <a:t> labeled schools</a:t>
            </a:r>
            <a:r>
              <a:rPr lang="en-US" dirty="0" smtClean="0"/>
              <a:t> cost $0.40/square foot less to operate than the average schools. </a:t>
            </a:r>
          </a:p>
        </p:txBody>
      </p:sp>
      <p:sp>
        <p:nvSpPr>
          <p:cNvPr id="15364" name="Rectangle 3"/>
          <p:cNvSpPr>
            <a:spLocks noChangeArrowheads="1"/>
          </p:cNvSpPr>
          <p:nvPr/>
        </p:nvSpPr>
        <p:spPr bwMode="auto">
          <a:xfrm>
            <a:off x="665163" y="6019800"/>
            <a:ext cx="7813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altLang="en-US" sz="2800" b="1" dirty="0">
                <a:solidFill>
                  <a:srgbClr val="92D050"/>
                </a:solidFill>
                <a:latin typeface="Tahoma" pitchFamily="34" charset="0"/>
              </a:rPr>
              <a:t>Luckily, energy is a manageable expense.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When we look for ways to save energy in a school, we must keep in mind:</a:t>
            </a:r>
            <a:endParaRPr lang="en-US" dirty="0" smtClean="0"/>
          </a:p>
        </p:txBody>
      </p:sp>
      <p:sp>
        <p:nvSpPr>
          <p:cNvPr id="8195" name="Rectangle 3"/>
          <p:cNvSpPr>
            <a:spLocks noGrp="1" noChangeArrowheads="1"/>
          </p:cNvSpPr>
          <p:nvPr>
            <p:ph idx="1"/>
          </p:nvPr>
        </p:nvSpPr>
        <p:spPr>
          <a:xfrm>
            <a:off x="457200" y="1600200"/>
            <a:ext cx="3352800" cy="4525963"/>
          </a:xfrm>
        </p:spPr>
        <p:txBody>
          <a:bodyPr rtlCol="0">
            <a:normAutofit/>
          </a:bodyPr>
          <a:lstStyle/>
          <a:p>
            <a:pPr eaLnBrk="1" fontAlgn="auto" hangingPunct="1">
              <a:spcAft>
                <a:spcPts val="0"/>
              </a:spcAft>
              <a:buFont typeface="Wingdings" panose="05000000000000000000" pitchFamily="2" charset="2"/>
              <a:buChar char="§"/>
              <a:defRPr/>
            </a:pPr>
            <a:r>
              <a:rPr lang="en-US" dirty="0" smtClean="0">
                <a:solidFill>
                  <a:schemeClr val="bg1"/>
                </a:solidFill>
              </a:rPr>
              <a:t>The health and safety of the occupants.</a:t>
            </a:r>
          </a:p>
          <a:p>
            <a:pPr eaLnBrk="1" fontAlgn="auto" hangingPunct="1">
              <a:spcAft>
                <a:spcPts val="0"/>
              </a:spcAft>
              <a:buFont typeface="Wingdings" panose="05000000000000000000" pitchFamily="2" charset="2"/>
              <a:buChar char="§"/>
              <a:defRPr/>
            </a:pPr>
            <a:r>
              <a:rPr lang="en-US" dirty="0" smtClean="0">
                <a:solidFill>
                  <a:schemeClr val="bg1"/>
                </a:solidFill>
              </a:rPr>
              <a:t>Indoor air quality – adequate ventilation.</a:t>
            </a:r>
          </a:p>
          <a:p>
            <a:pPr eaLnBrk="1" fontAlgn="auto" hangingPunct="1">
              <a:spcAft>
                <a:spcPts val="0"/>
              </a:spcAft>
              <a:buFont typeface="Wingdings" panose="05000000000000000000" pitchFamily="2" charset="2"/>
              <a:buChar char="§"/>
              <a:defRPr/>
            </a:pPr>
            <a:r>
              <a:rPr lang="en-US" dirty="0" smtClean="0">
                <a:solidFill>
                  <a:schemeClr val="bg1"/>
                </a:solidFill>
              </a:rPr>
              <a:t>The comfort of the occupants.</a:t>
            </a:r>
          </a:p>
        </p:txBody>
      </p:sp>
      <p:pic>
        <p:nvPicPr>
          <p:cNvPr id="16388" name="Picture 5" descr="audit 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9530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lgn="ctr">
              <a:defRPr/>
            </a:pPr>
            <a:r>
              <a:rPr lang="en-US" dirty="0" smtClean="0"/>
              <a:t>The NEED Project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7459" name="Rectangle 3"/>
          <p:cNvSpPr>
            <a:spLocks noChangeArrowheads="1"/>
          </p:cNvSpPr>
          <p:nvPr/>
        </p:nvSpPr>
        <p:spPr bwMode="auto">
          <a:xfrm>
            <a:off x="228600" y="1600200"/>
            <a:ext cx="8382000" cy="4770537"/>
          </a:xfrm>
          <a:prstGeom prst="rect">
            <a:avLst/>
          </a:prstGeom>
          <a:noFill/>
          <a:ln w="12700" cap="sq">
            <a:noFill/>
            <a:miter lim="800000"/>
            <a:headEnd/>
            <a:tailEnd/>
          </a:ln>
          <a:effectLst/>
        </p:spPr>
        <p:txBody>
          <a:bodyPr>
            <a:spAutoFit/>
          </a:bodyPr>
          <a:lstStyle/>
          <a:p>
            <a:pPr marL="914400" lvl="1" indent="-457200">
              <a:lnSpc>
                <a:spcPct val="150000"/>
              </a:lnSpc>
              <a:buClr>
                <a:srgbClr val="92D050"/>
              </a:buClr>
              <a:buFont typeface="Wingdings" panose="05000000000000000000" pitchFamily="2" charset="2"/>
              <a:buChar char="§"/>
              <a:defRPr/>
            </a:pPr>
            <a:r>
              <a:rPr lang="en-US" sz="3200" dirty="0" smtClean="0">
                <a:cs typeface="+mn-cs"/>
              </a:rPr>
              <a:t>Building Envelope </a:t>
            </a:r>
          </a:p>
          <a:p>
            <a:pPr marL="914400" lvl="1" indent="-457200">
              <a:lnSpc>
                <a:spcPct val="150000"/>
              </a:lnSpc>
              <a:buClr>
                <a:srgbClr val="92D050"/>
              </a:buClr>
              <a:buFont typeface="Wingdings" panose="05000000000000000000" pitchFamily="2" charset="2"/>
              <a:buChar char="§"/>
              <a:defRPr/>
            </a:pPr>
            <a:r>
              <a:rPr lang="en-US" sz="3200" dirty="0" smtClean="0">
                <a:cs typeface="+mn-cs"/>
              </a:rPr>
              <a:t>Heating</a:t>
            </a:r>
            <a:r>
              <a:rPr lang="en-US" sz="3200" dirty="0">
                <a:cs typeface="+mn-cs"/>
              </a:rPr>
              <a:t>, Ventilation and Air Conditioning     (HVAC)</a:t>
            </a:r>
          </a:p>
          <a:p>
            <a:pPr marL="914400" lvl="1" indent="-457200">
              <a:lnSpc>
                <a:spcPct val="150000"/>
              </a:lnSpc>
              <a:buClr>
                <a:srgbClr val="92D050"/>
              </a:buClr>
              <a:buFont typeface="Wingdings" panose="05000000000000000000" pitchFamily="2" charset="2"/>
              <a:buChar char="§"/>
              <a:defRPr/>
            </a:pPr>
            <a:r>
              <a:rPr lang="en-US" sz="3200" dirty="0">
                <a:cs typeface="+mn-cs"/>
              </a:rPr>
              <a:t> Lighting</a:t>
            </a:r>
          </a:p>
          <a:p>
            <a:pPr marL="914400" lvl="1" indent="-457200">
              <a:lnSpc>
                <a:spcPct val="150000"/>
              </a:lnSpc>
              <a:buClr>
                <a:srgbClr val="92D050"/>
              </a:buClr>
              <a:buFont typeface="Wingdings" panose="05000000000000000000" pitchFamily="2" charset="2"/>
              <a:buChar char="§"/>
              <a:defRPr/>
            </a:pPr>
            <a:r>
              <a:rPr lang="en-US" sz="3200" dirty="0">
                <a:cs typeface="+mn-cs"/>
              </a:rPr>
              <a:t> Electric Appliances</a:t>
            </a:r>
          </a:p>
          <a:p>
            <a:pPr marL="690563" lvl="1" indent="-233363">
              <a:buFontTx/>
              <a:buChar char="•"/>
              <a:defRPr/>
            </a:pPr>
            <a:endParaRPr lang="en-US" sz="3200" b="1" dirty="0">
              <a:effectLst>
                <a:outerShdw blurRad="38100" dist="38100" dir="2700000" algn="tl">
                  <a:srgbClr val="FFFFFF"/>
                </a:outerShdw>
              </a:effectLst>
              <a:latin typeface="Tahoma" pitchFamily="34" charset="0"/>
              <a:cs typeface="+mn-cs"/>
            </a:endParaRPr>
          </a:p>
          <a:p>
            <a:pPr marL="690563" lvl="1" indent="-233363">
              <a:defRPr/>
            </a:pPr>
            <a:r>
              <a:rPr lang="en-US" sz="3200" b="1" dirty="0">
                <a:solidFill>
                  <a:srgbClr val="FFFFFF"/>
                </a:solidFill>
                <a:effectLst>
                  <a:outerShdw blurRad="38100" dist="38100" dir="2700000" algn="tl">
                    <a:srgbClr val="000000"/>
                  </a:outerShdw>
                </a:effectLst>
                <a:latin typeface="Tahoma" pitchFamily="34" charset="0"/>
                <a:cs typeface="+mn-cs"/>
              </a:rPr>
              <a:t> </a:t>
            </a:r>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How Does Your School Use Energy?</a:t>
            </a:r>
            <a:endParaRPr lang="en-US" dirty="0"/>
          </a:p>
        </p:txBody>
      </p:sp>
      <p:sp>
        <p:nvSpPr>
          <p:cNvPr id="6" name="Subtitle 5"/>
          <p:cNvSpPr>
            <a:spLocks noGrp="1"/>
          </p:cNvSpPr>
          <p:nvPr>
            <p:ph type="subTitle" idx="10"/>
          </p:nvPr>
        </p:nvSpPr>
        <p:spPr/>
        <p:txBody>
          <a:bodyPr>
            <a:normAutofit fontScale="47500" lnSpcReduction="20000"/>
          </a:bodyPr>
          <a:lstStyle/>
          <a:p>
            <a:pPr marL="0" lvl="1"/>
            <a:r>
              <a:rPr lang="en-US" sz="3200" dirty="0">
                <a:solidFill>
                  <a:schemeClr val="bg1"/>
                </a:solidFill>
              </a:rPr>
              <a:t>Energy System Components</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02" name="Picture 2" descr="MVC-019L"/>
          <p:cNvPicPr>
            <a:picLocks noChangeAspect="1" noChangeArrowheads="1"/>
          </p:cNvPicPr>
          <p:nvPr/>
        </p:nvPicPr>
        <p:blipFill>
          <a:blip r:embed="rId3" cstate="print"/>
          <a:srcRect/>
          <a:stretch>
            <a:fillRect/>
          </a:stretch>
        </p:blipFill>
        <p:spPr bwMode="auto">
          <a:xfrm>
            <a:off x="1371600" y="4343400"/>
            <a:ext cx="2209800" cy="1657350"/>
          </a:xfrm>
          <a:prstGeom prst="rect">
            <a:avLst/>
          </a:prstGeom>
          <a:noFill/>
          <a:effectLst>
            <a:softEdge rad="31750"/>
          </a:effectLst>
        </p:spPr>
      </p:pic>
      <p:sp>
        <p:nvSpPr>
          <p:cNvPr id="3993603" name="Text Box 3"/>
          <p:cNvSpPr txBox="1">
            <a:spLocks noChangeArrowheads="1"/>
          </p:cNvSpPr>
          <p:nvPr/>
        </p:nvSpPr>
        <p:spPr bwMode="auto">
          <a:xfrm>
            <a:off x="4191000" y="1465262"/>
            <a:ext cx="4876800" cy="5016758"/>
          </a:xfrm>
          <a:prstGeom prst="rect">
            <a:avLst/>
          </a:prstGeom>
          <a:noFill/>
          <a:ln w="9525">
            <a:noFill/>
            <a:miter lim="800000"/>
            <a:headEnd/>
            <a:tailEnd/>
          </a:ln>
          <a:effectLst/>
        </p:spPr>
        <p:txBody>
          <a:bodyPr wrap="square">
            <a:spAutoFit/>
          </a:bodyPr>
          <a:lstStyle/>
          <a:p>
            <a:pPr eaLnBrk="0" hangingPunct="0">
              <a:defRPr/>
            </a:pPr>
            <a:r>
              <a:rPr lang="en-US" sz="3200" dirty="0">
                <a:cs typeface="+mn-cs"/>
              </a:rPr>
              <a:t>Any part of the building which creates a boundary between indoor and outdoor space.  </a:t>
            </a:r>
          </a:p>
          <a:p>
            <a:pPr marL="914400" lvl="1" indent="-457200" eaLnBrk="0" hangingPunct="0">
              <a:buFont typeface="Wingdings" panose="05000000000000000000" pitchFamily="2" charset="2"/>
              <a:buChar char="§"/>
              <a:defRPr/>
            </a:pPr>
            <a:r>
              <a:rPr lang="en-US" sz="3200" dirty="0">
                <a:cs typeface="+mn-cs"/>
              </a:rPr>
              <a:t> Walls</a:t>
            </a:r>
          </a:p>
          <a:p>
            <a:pPr marL="914400" lvl="1" indent="-457200" eaLnBrk="0" hangingPunct="0">
              <a:buFont typeface="Wingdings" panose="05000000000000000000" pitchFamily="2" charset="2"/>
              <a:buChar char="§"/>
              <a:defRPr/>
            </a:pPr>
            <a:r>
              <a:rPr lang="en-US" sz="3200" dirty="0">
                <a:cs typeface="+mn-cs"/>
              </a:rPr>
              <a:t> Roofs</a:t>
            </a:r>
          </a:p>
          <a:p>
            <a:pPr marL="914400" lvl="1" indent="-457200" eaLnBrk="0" hangingPunct="0">
              <a:buFont typeface="Wingdings" panose="05000000000000000000" pitchFamily="2" charset="2"/>
              <a:buChar char="§"/>
              <a:defRPr/>
            </a:pPr>
            <a:r>
              <a:rPr lang="en-US" sz="3200" dirty="0">
                <a:cs typeface="+mn-cs"/>
              </a:rPr>
              <a:t> Ceilings</a:t>
            </a:r>
          </a:p>
          <a:p>
            <a:pPr marL="914400" lvl="1" indent="-457200" eaLnBrk="0" hangingPunct="0">
              <a:buFont typeface="Wingdings" panose="05000000000000000000" pitchFamily="2" charset="2"/>
              <a:buChar char="§"/>
              <a:defRPr/>
            </a:pPr>
            <a:r>
              <a:rPr lang="en-US" sz="3200" dirty="0">
                <a:cs typeface="+mn-cs"/>
              </a:rPr>
              <a:t> Doors</a:t>
            </a:r>
          </a:p>
          <a:p>
            <a:pPr marL="914400" lvl="1" indent="-457200" eaLnBrk="0" hangingPunct="0">
              <a:buFont typeface="Wingdings" panose="05000000000000000000" pitchFamily="2" charset="2"/>
              <a:buChar char="§"/>
              <a:defRPr/>
            </a:pPr>
            <a:r>
              <a:rPr lang="en-US" sz="3200" dirty="0">
                <a:cs typeface="+mn-cs"/>
              </a:rPr>
              <a:t> Windows</a:t>
            </a:r>
          </a:p>
          <a:p>
            <a:pPr eaLnBrk="0" hangingPunct="0">
              <a:defRPr/>
            </a:pPr>
            <a:endParaRPr lang="en-US" sz="3200" dirty="0">
              <a:solidFill>
                <a:schemeClr val="tx2"/>
              </a:solidFill>
              <a:latin typeface="Tahoma" pitchFamily="34" charset="0"/>
              <a:cs typeface="+mn-cs"/>
            </a:endParaRPr>
          </a:p>
        </p:txBody>
      </p:sp>
      <p:pic>
        <p:nvPicPr>
          <p:cNvPr id="3993605" name="Picture 5" descr="MVC-006L"/>
          <p:cNvPicPr>
            <a:picLocks noChangeAspect="1" noChangeArrowheads="1"/>
          </p:cNvPicPr>
          <p:nvPr/>
        </p:nvPicPr>
        <p:blipFill>
          <a:blip r:embed="rId4" cstate="print"/>
          <a:srcRect/>
          <a:stretch>
            <a:fillRect/>
          </a:stretch>
        </p:blipFill>
        <p:spPr bwMode="auto">
          <a:xfrm>
            <a:off x="685800" y="2819400"/>
            <a:ext cx="2514600" cy="1885950"/>
          </a:xfrm>
          <a:prstGeom prst="rect">
            <a:avLst/>
          </a:prstGeom>
          <a:noFill/>
          <a:effectLst>
            <a:softEdge rad="31750"/>
          </a:effectLst>
        </p:spPr>
      </p:pic>
      <p:pic>
        <p:nvPicPr>
          <p:cNvPr id="3993606" name="Picture 6" descr="Mvc-009l"/>
          <p:cNvPicPr>
            <a:picLocks noChangeAspect="1" noChangeArrowheads="1"/>
          </p:cNvPicPr>
          <p:nvPr/>
        </p:nvPicPr>
        <p:blipFill>
          <a:blip r:embed="rId5" cstate="print"/>
          <a:srcRect/>
          <a:stretch>
            <a:fillRect/>
          </a:stretch>
        </p:blipFill>
        <p:spPr bwMode="auto">
          <a:xfrm>
            <a:off x="685800" y="1752600"/>
            <a:ext cx="1257300" cy="1676400"/>
          </a:xfrm>
          <a:prstGeom prst="rect">
            <a:avLst/>
          </a:prstGeom>
          <a:noFill/>
          <a:effectLst>
            <a:softEdge rad="31750"/>
          </a:effectLst>
        </p:spPr>
      </p:pic>
      <p:sp>
        <p:nvSpPr>
          <p:cNvPr id="11" name="Title 10"/>
          <p:cNvSpPr>
            <a:spLocks noGrp="1"/>
          </p:cNvSpPr>
          <p:nvPr>
            <p:ph type="title"/>
          </p:nvPr>
        </p:nvSpPr>
        <p:spPr/>
        <p:txBody>
          <a:bodyPr>
            <a:normAutofit fontScale="90000"/>
          </a:bodyPr>
          <a:lstStyle/>
          <a:p>
            <a:pPr eaLnBrk="1" fontAlgn="auto" hangingPunct="1">
              <a:spcAft>
                <a:spcPts val="0"/>
              </a:spcAft>
              <a:defRPr/>
            </a:pPr>
            <a:r>
              <a:rPr lang="en-US" dirty="0" smtClean="0"/>
              <a:t>The Building Envelope</a:t>
            </a:r>
            <a:endParaRPr lang="en-US" dirty="0"/>
          </a:p>
        </p:txBody>
      </p:sp>
      <p:sp>
        <p:nvSpPr>
          <p:cNvPr id="3" name="Subtitle 2"/>
          <p:cNvSpPr>
            <a:spLocks noGrp="1"/>
          </p:cNvSpPr>
          <p:nvPr>
            <p:ph type="subTitle" idx="10"/>
          </p:nvPr>
        </p:nvSpPr>
        <p:spPr/>
        <p:txBody>
          <a:bodyPr>
            <a:normAutofit fontScale="92500" lnSpcReduction="20000"/>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NEED">
      <a:dk1>
        <a:sysClr val="windowText" lastClr="000000"/>
      </a:dk1>
      <a:lt1>
        <a:sysClr val="window" lastClr="FFFFFF"/>
      </a:lt1>
      <a:dk2>
        <a:srgbClr val="1F497D"/>
      </a:dk2>
      <a:lt2>
        <a:srgbClr val="EEECE1"/>
      </a:lt2>
      <a:accent1>
        <a:srgbClr val="019B67"/>
      </a:accent1>
      <a:accent2>
        <a:srgbClr val="015699"/>
      </a:accent2>
      <a:accent3>
        <a:srgbClr val="9BBB59"/>
      </a:accent3>
      <a:accent4>
        <a:srgbClr val="00B0F0"/>
      </a:accent4>
      <a:accent5>
        <a:srgbClr val="76923C"/>
      </a:accent5>
      <a:accent6>
        <a:srgbClr val="548DD4"/>
      </a:accent6>
      <a:hlink>
        <a:srgbClr val="0000FF"/>
      </a:hlink>
      <a:folHlink>
        <a:srgbClr val="800080"/>
      </a:folHlink>
    </a:clrScheme>
    <a:fontScheme name="NEED">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1110</Words>
  <Application>Microsoft Office PowerPoint</Application>
  <PresentationFormat>On-screen Show (4:3)</PresentationFormat>
  <Paragraphs>222</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Exploring Energy Management</vt:lpstr>
      <vt:lpstr>What is Energy Management?</vt:lpstr>
      <vt:lpstr>Efficiency vs. Conservation</vt:lpstr>
      <vt:lpstr>Benefits of Energy Management</vt:lpstr>
      <vt:lpstr>National ENERGY STAR® Program</vt:lpstr>
      <vt:lpstr>How Efficient are U.S. Schools?</vt:lpstr>
      <vt:lpstr>When we look for ways to save energy in a school, we must keep in mind:</vt:lpstr>
      <vt:lpstr>How Does Your School Use Energy?</vt:lpstr>
      <vt:lpstr>The Building Envelope</vt:lpstr>
      <vt:lpstr>The Building Envelope</vt:lpstr>
      <vt:lpstr>Savings Opportunities: Building Envelope</vt:lpstr>
      <vt:lpstr>HVAC</vt:lpstr>
      <vt:lpstr>Building Automation System (BAS)</vt:lpstr>
      <vt:lpstr>Types of Lighting Found in Schools</vt:lpstr>
      <vt:lpstr>Fluorescent</vt:lpstr>
      <vt:lpstr>Ballast</vt:lpstr>
      <vt:lpstr>Compact Fluorescent</vt:lpstr>
      <vt:lpstr>Light Emitting Diodes (LEDs)</vt:lpstr>
      <vt:lpstr>Comparing Light Bulbs Answer Key</vt:lpstr>
      <vt:lpstr>Electric Appliances in Schools</vt:lpstr>
      <vt:lpstr>Savings Opportunities: Electric Appliances</vt:lpstr>
      <vt:lpstr>Personal Computers</vt:lpstr>
      <vt:lpstr>Saving with Vending Machines</vt:lpstr>
      <vt:lpstr>Plug Loads</vt:lpstr>
      <vt:lpstr>Student Energy Audit</vt:lpstr>
      <vt:lpstr>Determining Ballast Type</vt:lpstr>
      <vt:lpstr>Light Meter</vt:lpstr>
      <vt:lpstr>Hygrometer</vt:lpstr>
      <vt:lpstr>Digital Thermometer</vt:lpstr>
      <vt:lpstr>Kill A Watt meter</vt:lpstr>
      <vt:lpstr>Energy Efficiency: The Assessment</vt:lpstr>
      <vt:lpstr>Energy Efficiency: Take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Cramer</dc:creator>
  <cp:lastModifiedBy>Eagle</cp:lastModifiedBy>
  <cp:revision>52</cp:revision>
  <cp:lastPrinted>2015-08-27T20:17:11Z</cp:lastPrinted>
  <dcterms:created xsi:type="dcterms:W3CDTF">2013-08-16T17:06:56Z</dcterms:created>
  <dcterms:modified xsi:type="dcterms:W3CDTF">2018-06-22T23:10:59Z</dcterms:modified>
</cp:coreProperties>
</file>